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926" r:id="rId2"/>
    <p:sldId id="1002" r:id="rId3"/>
    <p:sldId id="1006" r:id="rId4"/>
    <p:sldId id="1003" r:id="rId5"/>
    <p:sldId id="1005" r:id="rId6"/>
    <p:sldId id="1004" r:id="rId7"/>
    <p:sldId id="1056" r:id="rId8"/>
    <p:sldId id="805" r:id="rId9"/>
    <p:sldId id="806" r:id="rId10"/>
    <p:sldId id="963" r:id="rId11"/>
    <p:sldId id="811" r:id="rId12"/>
    <p:sldId id="964" r:id="rId13"/>
    <p:sldId id="807" r:id="rId14"/>
    <p:sldId id="802" r:id="rId15"/>
    <p:sldId id="1009" r:id="rId16"/>
    <p:sldId id="982" r:id="rId17"/>
    <p:sldId id="1011" r:id="rId18"/>
    <p:sldId id="1012" r:id="rId19"/>
    <p:sldId id="846" r:id="rId20"/>
    <p:sldId id="1066" r:id="rId21"/>
    <p:sldId id="1067" r:id="rId22"/>
    <p:sldId id="873" r:id="rId23"/>
    <p:sldId id="901" r:id="rId24"/>
    <p:sldId id="967" r:id="rId25"/>
    <p:sldId id="848" r:id="rId26"/>
    <p:sldId id="844" r:id="rId27"/>
    <p:sldId id="1021" r:id="rId28"/>
    <p:sldId id="983" r:id="rId29"/>
    <p:sldId id="1037" r:id="rId30"/>
    <p:sldId id="1036" r:id="rId31"/>
    <p:sldId id="984" r:id="rId32"/>
    <p:sldId id="985" r:id="rId33"/>
    <p:sldId id="986" r:id="rId34"/>
    <p:sldId id="987" r:id="rId35"/>
    <p:sldId id="1038" r:id="rId36"/>
    <p:sldId id="906" r:id="rId37"/>
    <p:sldId id="993" r:id="rId38"/>
    <p:sldId id="1039" r:id="rId39"/>
    <p:sldId id="1065" r:id="rId40"/>
    <p:sldId id="1068" r:id="rId41"/>
    <p:sldId id="835" r:id="rId42"/>
    <p:sldId id="1057" r:id="rId43"/>
    <p:sldId id="968" r:id="rId44"/>
    <p:sldId id="1055" r:id="rId45"/>
    <p:sldId id="849" r:id="rId46"/>
    <p:sldId id="850" r:id="rId47"/>
    <p:sldId id="857" r:id="rId48"/>
    <p:sldId id="856" r:id="rId49"/>
    <p:sldId id="1040" r:id="rId50"/>
    <p:sldId id="858" r:id="rId51"/>
    <p:sldId id="855" r:id="rId52"/>
    <p:sldId id="1044" r:id="rId53"/>
    <p:sldId id="1045" r:id="rId54"/>
    <p:sldId id="1046" r:id="rId55"/>
    <p:sldId id="1047" r:id="rId56"/>
    <p:sldId id="1049" r:id="rId57"/>
    <p:sldId id="1050" r:id="rId58"/>
    <p:sldId id="1051" r:id="rId59"/>
    <p:sldId id="1052" r:id="rId60"/>
    <p:sldId id="836" r:id="rId61"/>
    <p:sldId id="1058" r:id="rId62"/>
    <p:sldId id="969" r:id="rId63"/>
    <p:sldId id="817" r:id="rId64"/>
    <p:sldId id="1042" r:id="rId65"/>
    <p:sldId id="1043" r:id="rId66"/>
    <p:sldId id="970" r:id="rId67"/>
    <p:sldId id="1053" r:id="rId68"/>
    <p:sldId id="945" r:id="rId69"/>
    <p:sldId id="1028" r:id="rId70"/>
    <p:sldId id="1054" r:id="rId71"/>
    <p:sldId id="1029" r:id="rId72"/>
    <p:sldId id="1030" r:id="rId73"/>
    <p:sldId id="1031" r:id="rId74"/>
    <p:sldId id="1032" r:id="rId75"/>
    <p:sldId id="1059" r:id="rId76"/>
    <p:sldId id="885" r:id="rId77"/>
    <p:sldId id="879" r:id="rId78"/>
    <p:sldId id="886" r:id="rId79"/>
    <p:sldId id="869" r:id="rId80"/>
    <p:sldId id="871" r:id="rId81"/>
    <p:sldId id="870" r:id="rId82"/>
    <p:sldId id="955" r:id="rId83"/>
    <p:sldId id="956" r:id="rId84"/>
    <p:sldId id="913" r:id="rId85"/>
    <p:sldId id="894" r:id="rId86"/>
    <p:sldId id="1061" r:id="rId87"/>
    <p:sldId id="1062" r:id="rId88"/>
    <p:sldId id="900" r:id="rId89"/>
    <p:sldId id="876" r:id="rId90"/>
    <p:sldId id="877" r:id="rId91"/>
    <p:sldId id="416" r:id="rId92"/>
    <p:sldId id="923" r:id="rId93"/>
    <p:sldId id="998" r:id="rId94"/>
    <p:sldId id="1060" r:id="rId95"/>
    <p:sldId id="995" r:id="rId96"/>
    <p:sldId id="996" r:id="rId97"/>
    <p:sldId id="997" r:id="rId98"/>
    <p:sldId id="1027" r:id="rId99"/>
    <p:sldId id="1022" r:id="rId100"/>
    <p:sldId id="1023" r:id="rId101"/>
    <p:sldId id="1024" r:id="rId102"/>
    <p:sldId id="1025" r:id="rId103"/>
    <p:sldId id="1026" r:id="rId104"/>
    <p:sldId id="845" r:id="rId105"/>
    <p:sldId id="909" r:id="rId106"/>
    <p:sldId id="999" r:id="rId107"/>
    <p:sldId id="1000" r:id="rId108"/>
    <p:sldId id="1001" r:id="rId109"/>
    <p:sldId id="958" r:id="rId110"/>
    <p:sldId id="960" r:id="rId111"/>
    <p:sldId id="961" r:id="rId112"/>
    <p:sldId id="966"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72" d="100"/>
          <a:sy n="72" d="100"/>
        </p:scale>
        <p:origin x="92" y="184"/>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2020-12-07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251924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41</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52</a:t>
            </a:fld>
            <a:endParaRPr lang="en-US"/>
          </a:p>
        </p:txBody>
      </p:sp>
    </p:spTree>
    <p:extLst>
      <p:ext uri="{BB962C8B-B14F-4D97-AF65-F5344CB8AC3E}">
        <p14:creationId xmlns:p14="http://schemas.microsoft.com/office/powerpoint/2010/main" val="19242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53</a:t>
            </a:fld>
            <a:endParaRPr lang="en-US"/>
          </a:p>
        </p:txBody>
      </p:sp>
    </p:spTree>
    <p:extLst>
      <p:ext uri="{BB962C8B-B14F-4D97-AF65-F5344CB8AC3E}">
        <p14:creationId xmlns:p14="http://schemas.microsoft.com/office/powerpoint/2010/main" val="815361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60</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67</a:t>
            </a:fld>
            <a:endParaRPr lang="en-US"/>
          </a:p>
        </p:txBody>
      </p:sp>
    </p:spTree>
    <p:extLst>
      <p:ext uri="{BB962C8B-B14F-4D97-AF65-F5344CB8AC3E}">
        <p14:creationId xmlns:p14="http://schemas.microsoft.com/office/powerpoint/2010/main" val="134583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70</a:t>
            </a:fld>
            <a:endParaRPr lang="en-US"/>
          </a:p>
        </p:txBody>
      </p:sp>
    </p:spTree>
    <p:extLst>
      <p:ext uri="{BB962C8B-B14F-4D97-AF65-F5344CB8AC3E}">
        <p14:creationId xmlns:p14="http://schemas.microsoft.com/office/powerpoint/2010/main" val="126231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75</a:t>
            </a:fld>
            <a:endParaRPr lang="en-US"/>
          </a:p>
        </p:txBody>
      </p:sp>
    </p:spTree>
    <p:extLst>
      <p:ext uri="{BB962C8B-B14F-4D97-AF65-F5344CB8AC3E}">
        <p14:creationId xmlns:p14="http://schemas.microsoft.com/office/powerpoint/2010/main" val="387220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92076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268671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17</a:t>
            </a:fld>
            <a:endParaRPr lang="de-DE"/>
          </a:p>
        </p:txBody>
      </p:sp>
    </p:spTree>
    <p:extLst>
      <p:ext uri="{BB962C8B-B14F-4D97-AF65-F5344CB8AC3E}">
        <p14:creationId xmlns:p14="http://schemas.microsoft.com/office/powerpoint/2010/main" val="1391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18</a:t>
            </a:fld>
            <a:endParaRPr lang="de-DE"/>
          </a:p>
        </p:txBody>
      </p:sp>
    </p:spTree>
    <p:extLst>
      <p:ext uri="{BB962C8B-B14F-4D97-AF65-F5344CB8AC3E}">
        <p14:creationId xmlns:p14="http://schemas.microsoft.com/office/powerpoint/2010/main" val="294200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27</a:t>
            </a:fld>
            <a:endParaRPr lang="en-US"/>
          </a:p>
        </p:txBody>
      </p:sp>
    </p:spTree>
    <p:extLst>
      <p:ext uri="{BB962C8B-B14F-4D97-AF65-F5344CB8AC3E}">
        <p14:creationId xmlns:p14="http://schemas.microsoft.com/office/powerpoint/2010/main" val="385518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29</a:t>
            </a:fld>
            <a:endParaRPr lang="en-US"/>
          </a:p>
        </p:txBody>
      </p:sp>
    </p:spTree>
    <p:extLst>
      <p:ext uri="{BB962C8B-B14F-4D97-AF65-F5344CB8AC3E}">
        <p14:creationId xmlns:p14="http://schemas.microsoft.com/office/powerpoint/2010/main" val="393151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35</a:t>
            </a:fld>
            <a:endParaRPr lang="en-US"/>
          </a:p>
        </p:txBody>
      </p:sp>
    </p:spTree>
    <p:extLst>
      <p:ext uri="{BB962C8B-B14F-4D97-AF65-F5344CB8AC3E}">
        <p14:creationId xmlns:p14="http://schemas.microsoft.com/office/powerpoint/2010/main" val="189173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73321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2020-12-07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2020-12-07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2020-12-07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2020-12-07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2020-12-07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2020-12-07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dimewiki.worldbank.org/wiki/Reproducible_Research"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jp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5281/zenodo.4281633" TargetMode="Externa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58.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Practices for Data Transparency and Reproducibility</a:t>
            </a:r>
            <a:br>
              <a:rPr lang="en-US" dirty="0"/>
            </a:br>
            <a:r>
              <a:rPr lang="en-US" sz="2700" dirty="0" smtClean="0"/>
              <a:t>+ some thoughts on the role of institutions</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a:t>
            </a:r>
            <a:r>
              <a:rPr lang="en-US" dirty="0" smtClean="0"/>
              <a:t>University</a:t>
            </a:r>
          </a:p>
          <a:p>
            <a:r>
              <a:rPr lang="en-US" dirty="0" smtClean="0"/>
              <a:t>Presentation at </a:t>
            </a:r>
            <a:r>
              <a:rPr lang="en-US" b="1" dirty="0" smtClean="0"/>
              <a:t>Brookings</a:t>
            </a:r>
            <a:r>
              <a:rPr lang="en-US" dirty="0" smtClean="0"/>
              <a:t>, December </a:t>
            </a:r>
            <a:r>
              <a:rPr lang="en-US" dirty="0" smtClean="0"/>
              <a:t>2020</a:t>
            </a:r>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r>
              <a:rPr lang="en-US" dirty="0" smtClean="0"/>
              <a:t>Set the project directory </a:t>
            </a:r>
            <a:r>
              <a:rPr lang="en-US" b="1" u="sng" dirty="0" smtClean="0"/>
              <a:t>ONCE</a:t>
            </a:r>
            <a:r>
              <a:rPr lang="en-US" dirty="0" smtClean="0"/>
              <a:t> in code, or </a:t>
            </a:r>
            <a:r>
              <a:rPr lang="en-US" b="1" u="sng" dirty="0" smtClean="0"/>
              <a:t>NEVER</a:t>
            </a:r>
            <a:r>
              <a:rPr lang="en-US" dirty="0" smtClean="0"/>
              <a:t> </a:t>
            </a:r>
            <a:br>
              <a:rPr lang="en-US" dirty="0" smtClean="0"/>
            </a:br>
            <a:r>
              <a:rPr lang="en-US" sz="2000" dirty="0" smtClean="0">
                <a:solidFill>
                  <a:schemeClr val="accent1"/>
                </a:solidFill>
              </a:rPr>
              <a:t>(Stata, </a:t>
            </a:r>
            <a:r>
              <a:rPr lang="en-US" sz="2000" dirty="0" smtClean="0">
                <a:solidFill>
                  <a:schemeClr val="accent2"/>
                </a:solidFill>
              </a:rPr>
              <a:t>R</a:t>
            </a:r>
            <a:r>
              <a:rPr lang="en-US" sz="2000" dirty="0" smtClean="0">
                <a:solidFill>
                  <a:schemeClr val="accent1"/>
                </a:solidFill>
              </a:rPr>
              <a:t>, </a:t>
            </a:r>
            <a:r>
              <a:rPr lang="en-US" sz="2000" dirty="0" smtClean="0">
                <a:solidFill>
                  <a:schemeClr val="accent6"/>
                </a:solidFill>
              </a:rPr>
              <a:t>Python</a:t>
            </a:r>
            <a:r>
              <a:rPr lang="en-US" sz="2000" dirty="0" smtClean="0">
                <a:solidFill>
                  <a:schemeClr val="accent1"/>
                </a:solidFill>
              </a:rPr>
              <a:t>)</a:t>
            </a:r>
          </a:p>
          <a:p>
            <a:r>
              <a:rPr lang="en-US" dirty="0" smtClean="0"/>
              <a:t>Use </a:t>
            </a:r>
            <a:r>
              <a:rPr lang="en-US" b="1" u="sng" dirty="0" smtClean="0"/>
              <a:t>placeholders</a:t>
            </a:r>
            <a:r>
              <a:rPr lang="en-US" dirty="0" smtClean="0"/>
              <a:t> (</a:t>
            </a:r>
            <a:r>
              <a:rPr lang="en-US" dirty="0" err="1" smtClean="0"/>
              <a:t>globals</a:t>
            </a:r>
            <a:r>
              <a:rPr lang="en-US" dirty="0" smtClean="0"/>
              <a:t>, </a:t>
            </a:r>
            <a:r>
              <a:rPr lang="en-US" dirty="0" err="1" smtClean="0"/>
              <a:t>libnames</a:t>
            </a:r>
            <a:r>
              <a:rPr lang="en-US" dirty="0" smtClean="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smtClean="0">
                <a:solidFill>
                  <a:schemeClr val="accent6"/>
                </a:solidFill>
              </a:rPr>
              <a:t>Python, </a:t>
            </a:r>
            <a:r>
              <a:rPr lang="en-US" sz="1800" dirty="0" smtClean="0">
                <a:solidFill>
                  <a:schemeClr val="accent4"/>
                </a:solidFill>
              </a:rPr>
              <a:t>SAS</a:t>
            </a:r>
            <a:r>
              <a:rPr lang="en-US" sz="1800" dirty="0" smtClean="0">
                <a:solidFill>
                  <a:schemeClr val="accent1"/>
                </a:solidFill>
              </a:rPr>
              <a:t>)</a:t>
            </a:r>
            <a:endParaRPr lang="en-US" sz="1800" dirty="0">
              <a:solidFill>
                <a:schemeClr val="accent1"/>
              </a:solidFill>
            </a:endParaRPr>
          </a:p>
          <a:p>
            <a:r>
              <a:rPr lang="en-US" b="1" u="sng" dirty="0" smtClean="0"/>
              <a:t>Write out all tables, figures</a:t>
            </a:r>
            <a:r>
              <a:rPr lang="en-US" dirty="0" smtClean="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smtClean="0"/>
              <a:t>If you need to </a:t>
            </a:r>
            <a:r>
              <a:rPr lang="en-US" dirty="0" smtClean="0">
                <a:solidFill>
                  <a:srgbClr val="FF0000"/>
                </a:solidFill>
              </a:rPr>
              <a:t>manually</a:t>
            </a:r>
            <a:r>
              <a:rPr lang="en-US" dirty="0" smtClean="0"/>
              <a:t> modify the code to obtain a series of tables/figures/columns, you’re doing something wrong:</a:t>
            </a:r>
          </a:p>
          <a:p>
            <a:r>
              <a:rPr lang="en-US" dirty="0" smtClean="0"/>
              <a:t>Use </a:t>
            </a:r>
            <a:r>
              <a:rPr lang="en-US" b="1" dirty="0" smtClean="0">
                <a:solidFill>
                  <a:schemeClr val="accent2"/>
                </a:solidFill>
              </a:rPr>
              <a:t>functions</a:t>
            </a:r>
            <a:r>
              <a:rPr lang="en-US" b="1" dirty="0" smtClean="0"/>
              <a:t>, </a:t>
            </a:r>
            <a:r>
              <a:rPr lang="en-US" b="1" dirty="0" smtClean="0">
                <a:solidFill>
                  <a:schemeClr val="accent1"/>
                </a:solidFill>
              </a:rPr>
              <a:t>ado files, programs</a:t>
            </a:r>
            <a:r>
              <a:rPr lang="en-US" b="1" dirty="0" smtClean="0"/>
              <a:t>, </a:t>
            </a:r>
            <a:r>
              <a:rPr lang="en-US" b="1" dirty="0" smtClean="0">
                <a:solidFill>
                  <a:schemeClr val="accent4"/>
                </a:solidFill>
              </a:rPr>
              <a:t>macros</a:t>
            </a:r>
            <a:r>
              <a:rPr lang="en-US" b="1" dirty="0" smtClean="0"/>
              <a:t>, </a:t>
            </a:r>
            <a:r>
              <a:rPr lang="en-US" b="1" dirty="0" smtClean="0">
                <a:solidFill>
                  <a:schemeClr val="accent6"/>
                </a:solidFill>
              </a:rPr>
              <a:t>subroutines</a:t>
            </a:r>
          </a:p>
          <a:p>
            <a:r>
              <a:rPr lang="en-US" dirty="0" smtClean="0"/>
              <a:t>Use </a:t>
            </a:r>
            <a:r>
              <a:rPr lang="en-US" b="1" dirty="0" smtClean="0"/>
              <a:t>loops, parameters, parameter files </a:t>
            </a:r>
            <a:r>
              <a:rPr lang="en-US" dirty="0" smtClean="0"/>
              <a:t>to call those subroutines</a:t>
            </a:r>
            <a:endParaRPr lang="en-US" dirty="0"/>
          </a:p>
        </p:txBody>
      </p:sp>
    </p:spTree>
    <p:extLst>
      <p:ext uri="{BB962C8B-B14F-4D97-AF65-F5344CB8AC3E}">
        <p14:creationId xmlns:p14="http://schemas.microsoft.com/office/powerpoint/2010/main" val="4115586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pPr marL="0" indent="0">
              <a:buNone/>
            </a:pPr>
            <a:r>
              <a:rPr lang="en-US" dirty="0" smtClean="0"/>
              <a:t>Cleanly </a:t>
            </a:r>
            <a:r>
              <a:rPr lang="en-US" b="1" u="sng" dirty="0" smtClean="0"/>
              <a:t>separate</a:t>
            </a:r>
          </a:p>
          <a:p>
            <a:r>
              <a:rPr lang="en-US" dirty="0" smtClean="0">
                <a:solidFill>
                  <a:schemeClr val="accent2"/>
                </a:solidFill>
              </a:rPr>
              <a:t>Confidential data </a:t>
            </a:r>
            <a:r>
              <a:rPr lang="en-US" dirty="0" smtClean="0"/>
              <a:t>and </a:t>
            </a:r>
            <a:r>
              <a:rPr lang="en-US" dirty="0" smtClean="0">
                <a:solidFill>
                  <a:schemeClr val="accent6"/>
                </a:solidFill>
              </a:rPr>
              <a:t>public use </a:t>
            </a:r>
            <a:r>
              <a:rPr lang="en-US" dirty="0" smtClean="0"/>
              <a:t>data</a:t>
            </a:r>
          </a:p>
          <a:p>
            <a:pPr lvl="1"/>
            <a:r>
              <a:rPr lang="en-US" dirty="0" smtClean="0"/>
              <a:t>You are going to have to provide copies of the public use data without compromising confidentiality</a:t>
            </a:r>
          </a:p>
          <a:p>
            <a:r>
              <a:rPr lang="en-US" dirty="0" smtClean="0">
                <a:solidFill>
                  <a:schemeClr val="accent2"/>
                </a:solidFill>
              </a:rPr>
              <a:t>Confidential parameters </a:t>
            </a:r>
            <a:r>
              <a:rPr lang="en-US" dirty="0" smtClean="0"/>
              <a:t>and the </a:t>
            </a:r>
            <a:r>
              <a:rPr lang="en-US" dirty="0" smtClean="0">
                <a:solidFill>
                  <a:schemeClr val="accent6"/>
                </a:solidFill>
              </a:rPr>
              <a:t>rest of the code</a:t>
            </a:r>
          </a:p>
          <a:p>
            <a:pPr lvl="1"/>
            <a:r>
              <a:rPr lang="en-US" dirty="0" smtClean="0"/>
              <a:t>Reduces need to redact programs</a:t>
            </a:r>
            <a:endParaRPr lang="en-US" dirty="0"/>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smtClean="0"/>
              <a:t>Have “</a:t>
            </a:r>
            <a:r>
              <a:rPr lang="en-US" b="1" u="sng" dirty="0" smtClean="0"/>
              <a:t>computational empathy</a:t>
            </a:r>
            <a:r>
              <a:rPr lang="en-US" dirty="0" smtClean="0"/>
              <a:t>”</a:t>
            </a:r>
          </a:p>
          <a:p>
            <a:r>
              <a:rPr lang="en-US" dirty="0" smtClean="0"/>
              <a:t>Consider cross-platform </a:t>
            </a:r>
            <a:r>
              <a:rPr lang="en-US" dirty="0" err="1" smtClean="0"/>
              <a:t>programmng</a:t>
            </a:r>
            <a:r>
              <a:rPr lang="en-US" dirty="0" smtClean="0"/>
              <a:t> practices</a:t>
            </a:r>
          </a:p>
          <a:p>
            <a:r>
              <a:rPr lang="en-US" dirty="0" smtClean="0"/>
              <a:t>Consider that the replicator can learn from the process</a:t>
            </a:r>
          </a:p>
          <a:p>
            <a:pPr lvl="1"/>
            <a:r>
              <a:rPr lang="en-US" dirty="0" smtClean="0"/>
              <a:t>They probably don’t have the same knowledge</a:t>
            </a:r>
          </a:p>
          <a:p>
            <a:r>
              <a:rPr lang="en-US" dirty="0" smtClean="0"/>
              <a:t>Consider that the replicator might not have the same modules/packages/etc.</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Path and filenames:</a:t>
            </a:r>
          </a:p>
          <a:p>
            <a:pPr lvl="1"/>
            <a:r>
              <a:rPr lang="en-US" dirty="0" smtClean="0">
                <a:solidFill>
                  <a:schemeClr val="accent1"/>
                </a:solidFill>
              </a:rPr>
              <a:t>Stata: always use forward slashes, even on Windows</a:t>
            </a:r>
            <a:br>
              <a:rPr lang="en-US" dirty="0" smtClean="0">
                <a:solidFill>
                  <a:schemeClr val="accent1"/>
                </a:solidFill>
              </a:rPr>
            </a:br>
            <a:r>
              <a:rPr lang="en-US" sz="1800" b="1" dirty="0" smtClean="0">
                <a:solidFill>
                  <a:schemeClr val="accent1"/>
                </a:solidFill>
                <a:latin typeface="Source Code Pro" panose="020B0509030403020204" pitchFamily="49" charset="0"/>
                <a:ea typeface="Source Code Pro" panose="020B0509030403020204" pitchFamily="49" charset="0"/>
              </a:rPr>
              <a:t>use “$data/path/</a:t>
            </a:r>
            <a:r>
              <a:rPr lang="en-US" sz="1800" b="1" dirty="0" err="1" smtClean="0">
                <a:solidFill>
                  <a:schemeClr val="accent1"/>
                </a:solidFill>
                <a:latin typeface="Source Code Pro" panose="020B0509030403020204" pitchFamily="49" charset="0"/>
                <a:ea typeface="Source Code Pro" panose="020B0509030403020204" pitchFamily="49" charset="0"/>
              </a:rPr>
              <a:t>data.dta</a:t>
            </a:r>
            <a:r>
              <a:rPr lang="en-US" sz="1800" b="1" dirty="0" smtClean="0">
                <a:solidFill>
                  <a:schemeClr val="accent1"/>
                </a:solidFill>
                <a:latin typeface="Source Code Pro" panose="020B0509030403020204" pitchFamily="49" charset="0"/>
                <a:ea typeface="Source Code Pro" panose="020B0509030403020204" pitchFamily="49" charset="0"/>
              </a:rPr>
              <a:t>”</a:t>
            </a:r>
          </a:p>
          <a:p>
            <a:pPr lvl="1"/>
            <a:r>
              <a:rPr lang="en-US" dirty="0" smtClean="0">
                <a:solidFill>
                  <a:schemeClr val="accent2"/>
                </a:solidFill>
              </a:rPr>
              <a:t>R: use “</a:t>
            </a:r>
            <a:r>
              <a:rPr lang="en-US" sz="2000" dirty="0" err="1" smtClean="0">
                <a:solidFill>
                  <a:schemeClr val="accent2"/>
                </a:solidFill>
                <a:latin typeface="Source Code Pro" panose="020B0509030403020204" pitchFamily="49" charset="0"/>
                <a:ea typeface="Source Code Pro" panose="020B0509030403020204" pitchFamily="49" charset="0"/>
              </a:rPr>
              <a:t>file.path</a:t>
            </a:r>
            <a:r>
              <a:rPr lang="en-US" sz="2000" dirty="0" smtClean="0">
                <a:solidFill>
                  <a:schemeClr val="accent2"/>
                </a:solidFill>
                <a:latin typeface="Source Code Pro" panose="020B0509030403020204" pitchFamily="49" charset="0"/>
                <a:ea typeface="Source Code Pro" panose="020B0509030403020204" pitchFamily="49" charset="0"/>
              </a:rPr>
              <a:t>()</a:t>
            </a:r>
            <a:r>
              <a:rPr lang="en-US" dirty="0" smtClean="0">
                <a:solidFill>
                  <a:schemeClr val="accent2"/>
                </a:solidFill>
              </a:rPr>
              <a:t>”</a:t>
            </a:r>
            <a:br>
              <a:rPr lang="en-US" dirty="0" smtClean="0">
                <a:solidFill>
                  <a:schemeClr val="accent2"/>
                </a:solidFill>
              </a:rPr>
            </a:br>
            <a:r>
              <a:rPr lang="en-US" sz="1600" b="1" dirty="0" smtClean="0">
                <a:solidFill>
                  <a:schemeClr val="accent2"/>
                </a:solidFill>
                <a:latin typeface="Source Code Pro" panose="020B0509030403020204" pitchFamily="49" charset="0"/>
                <a:ea typeface="Source Code Pro" panose="020B0509030403020204" pitchFamily="49" charset="0"/>
              </a:rPr>
              <a:t>x &lt;- read(</a:t>
            </a:r>
            <a:r>
              <a:rPr lang="en-US" sz="1600" b="1" dirty="0" err="1" smtClean="0">
                <a:solidFill>
                  <a:schemeClr val="accent2"/>
                </a:solidFill>
                <a:latin typeface="Source Code Pro" panose="020B0509030403020204" pitchFamily="49" charset="0"/>
                <a:ea typeface="Source Code Pro" panose="020B0509030403020204" pitchFamily="49" charset="0"/>
              </a:rPr>
              <a:t>file.path</a:t>
            </a:r>
            <a:r>
              <a:rPr lang="en-US" sz="1600" b="1" dirty="0" smtClean="0">
                <a:solidFill>
                  <a:schemeClr val="accent2"/>
                </a:solidFill>
                <a:latin typeface="Source Code Pro" panose="020B0509030403020204" pitchFamily="49" charset="0"/>
                <a:ea typeface="Source Code Pro" panose="020B0509030403020204" pitchFamily="49" charset="0"/>
              </a:rPr>
              <a:t>(data,”</a:t>
            </a:r>
            <a:r>
              <a:rPr lang="en-US" sz="1600" b="1" dirty="0" err="1" smtClean="0">
                <a:solidFill>
                  <a:schemeClr val="accent2"/>
                </a:solidFill>
                <a:latin typeface="Source Code Pro" panose="020B0509030403020204" pitchFamily="49" charset="0"/>
                <a:ea typeface="Source Code Pro" panose="020B0509030403020204" pitchFamily="49" charset="0"/>
              </a:rPr>
              <a:t>data.dta</a:t>
            </a:r>
            <a:r>
              <a:rPr lang="en-US" sz="1600" b="1" dirty="0" smtClean="0">
                <a:solidFill>
                  <a:schemeClr val="accent2"/>
                </a:solidFill>
                <a:latin typeface="Source Code Pro" panose="020B0509030403020204" pitchFamily="49" charset="0"/>
                <a:ea typeface="Source Code Pro" panose="020B0509030403020204" pitchFamily="49" charset="0"/>
              </a:rPr>
              <a:t>”)</a:t>
            </a:r>
          </a:p>
          <a:p>
            <a:pPr lvl="1"/>
            <a:r>
              <a:rPr lang="en-US" dirty="0" smtClean="0">
                <a:solidFill>
                  <a:schemeClr val="accent4"/>
                </a:solidFill>
              </a:rPr>
              <a:t>SAS: use </a:t>
            </a:r>
            <a:r>
              <a:rPr lang="en-US" sz="2000" dirty="0" smtClean="0">
                <a:solidFill>
                  <a:schemeClr val="accent4"/>
                </a:solidFill>
                <a:latin typeface="Source Code Pro" panose="020B0509030403020204" pitchFamily="49" charset="0"/>
                <a:ea typeface="Source Code Pro" panose="020B0509030403020204" pitchFamily="49" charset="0"/>
              </a:rPr>
              <a:t>filename</a:t>
            </a:r>
            <a:r>
              <a:rPr lang="en-US" dirty="0" smtClean="0">
                <a:solidFill>
                  <a:schemeClr val="accent4"/>
                </a:solidFill>
              </a:rPr>
              <a:t> and </a:t>
            </a:r>
            <a:r>
              <a:rPr lang="en-US" sz="2000" dirty="0" err="1" smtClean="0">
                <a:solidFill>
                  <a:schemeClr val="accent4"/>
                </a:solidFill>
                <a:latin typeface="Source Code Pro" panose="020B0509030403020204" pitchFamily="49" charset="0"/>
                <a:ea typeface="Source Code Pro" panose="020B0509030403020204" pitchFamily="49" charset="0"/>
              </a:rPr>
              <a:t>libname</a:t>
            </a:r>
            <a:r>
              <a:rPr lang="en-US" dirty="0" smtClean="0">
                <a:solidFill>
                  <a:schemeClr val="accent4"/>
                </a:solidFill>
              </a:rPr>
              <a:t> to abstract</a:t>
            </a:r>
            <a:br>
              <a:rPr lang="en-US" dirty="0" smtClean="0">
                <a:solidFill>
                  <a:schemeClr val="accent4"/>
                </a:solidFill>
              </a:rPr>
            </a:br>
            <a:r>
              <a:rPr lang="en-US" sz="2000" b="1" dirty="0" smtClean="0">
                <a:solidFill>
                  <a:schemeClr val="accent4"/>
                </a:solidFill>
                <a:latin typeface="Source Code Pro" panose="020B0509030403020204" pitchFamily="49" charset="0"/>
                <a:ea typeface="Source Code Pro" panose="020B0509030403020204" pitchFamily="49" charset="0"/>
              </a:rPr>
              <a:t>data DATALIB.step1;</a:t>
            </a:r>
            <a:br>
              <a:rPr lang="en-US" sz="2000" b="1" dirty="0" smtClean="0">
                <a:solidFill>
                  <a:schemeClr val="accent4"/>
                </a:solidFill>
                <a:latin typeface="Source Code Pro" panose="020B0509030403020204" pitchFamily="49" charset="0"/>
                <a:ea typeface="Source Code Pro" panose="020B0509030403020204" pitchFamily="49" charset="0"/>
              </a:rPr>
            </a:br>
            <a:r>
              <a:rPr lang="en-US" sz="2000" b="1" dirty="0" smtClean="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499576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6" name="Rectangle 5"/>
          <p:cNvSpPr/>
          <p:nvPr/>
        </p:nvSpPr>
        <p:spPr>
          <a:xfrm>
            <a:off x="635000" y="1564263"/>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3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78447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8403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a:t>
            </a:r>
            <a:r>
              <a:rPr lang="en-US" i="1" dirty="0" smtClean="0"/>
              <a:t>README </a:t>
            </a:r>
            <a:br>
              <a:rPr lang="en-US" i="1" dirty="0" smtClean="0"/>
            </a:br>
            <a:r>
              <a:rPr lang="en-US" i="1" dirty="0" smtClean="0"/>
              <a:t>(Data Availability Statement)</a:t>
            </a:r>
            <a:endParaRPr lang="en-US" i="1" dirty="0"/>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Themes in today’s talk</a:t>
            </a:r>
            <a:endParaRPr lang="en-US" dirty="0"/>
          </a:p>
        </p:txBody>
      </p:sp>
      <p:sp>
        <p:nvSpPr>
          <p:cNvPr id="6" name="Content Placeholder 5"/>
          <p:cNvSpPr>
            <a:spLocks noGrp="1"/>
          </p:cNvSpPr>
          <p:nvPr>
            <p:ph sz="half" idx="1"/>
          </p:nvPr>
        </p:nvSpPr>
        <p:spPr/>
        <p:txBody>
          <a:bodyPr/>
          <a:lstStyle/>
          <a:p>
            <a:r>
              <a:rPr lang="en-US" dirty="0" smtClean="0"/>
              <a:t>What we do at the AEA</a:t>
            </a:r>
          </a:p>
          <a:p>
            <a:pPr lvl="1"/>
            <a:r>
              <a:rPr lang="en-US" dirty="0" smtClean="0"/>
              <a:t>Pre-publication verification of reproducibility</a:t>
            </a:r>
          </a:p>
          <a:p>
            <a:pPr lvl="1"/>
            <a:r>
              <a:rPr lang="en-US" dirty="0" smtClean="0"/>
              <a:t>Archiving </a:t>
            </a:r>
          </a:p>
          <a:p>
            <a:pPr lvl="1"/>
            <a:r>
              <a:rPr lang="en-US" dirty="0" smtClean="0"/>
              <a:t>Provenance documentation</a:t>
            </a:r>
          </a:p>
          <a:p>
            <a:r>
              <a:rPr lang="en-US" dirty="0" smtClean="0"/>
              <a:t>Why we do what we do</a:t>
            </a:r>
          </a:p>
          <a:p>
            <a:r>
              <a:rPr lang="en-US" dirty="0"/>
              <a:t>Impediments to reproducibility</a:t>
            </a:r>
          </a:p>
          <a:p>
            <a:pPr lvl="1"/>
            <a:r>
              <a:rPr lang="en-US" dirty="0" smtClean="0"/>
              <a:t>Data </a:t>
            </a:r>
            <a:r>
              <a:rPr lang="en-US" dirty="0" smtClean="0"/>
              <a:t>access</a:t>
            </a:r>
          </a:p>
          <a:p>
            <a:pPr lvl="1"/>
            <a:r>
              <a:rPr lang="en-US" dirty="0" smtClean="0"/>
              <a:t>Scale</a:t>
            </a:r>
          </a:p>
          <a:p>
            <a:pPr lvl="1"/>
            <a:r>
              <a:rPr lang="en-US" dirty="0" smtClean="0"/>
              <a:t>Skill</a:t>
            </a:r>
            <a:endParaRPr lang="en-US" dirty="0" smtClean="0"/>
          </a:p>
        </p:txBody>
      </p:sp>
      <p:sp>
        <p:nvSpPr>
          <p:cNvPr id="7" name="Content Placeholder 6"/>
          <p:cNvSpPr>
            <a:spLocks noGrp="1"/>
          </p:cNvSpPr>
          <p:nvPr>
            <p:ph sz="half" idx="2"/>
          </p:nvPr>
        </p:nvSpPr>
        <p:spPr/>
        <p:txBody>
          <a:bodyPr anchor="ctr"/>
          <a:lstStyle/>
          <a:p>
            <a:pPr marL="0" indent="0" algn="ctr">
              <a:buNone/>
            </a:pPr>
            <a:r>
              <a:rPr lang="en-US" i="1" dirty="0"/>
              <a:t>Possible role for institutions</a:t>
            </a:r>
          </a:p>
          <a:p>
            <a:endParaRPr lang="en-US" dirty="0"/>
          </a:p>
        </p:txBody>
      </p:sp>
    </p:spTree>
    <p:extLst>
      <p:ext uri="{BB962C8B-B14F-4D97-AF65-F5344CB8AC3E}">
        <p14:creationId xmlns:p14="http://schemas.microsoft.com/office/powerpoint/2010/main" val="1940077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51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28"/>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nodeType="afterEffect">
                                  <p:stCondLst>
                                    <p:cond delay="25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250"/>
                                  </p:stCondLst>
                                  <p:childTnLst>
                                    <p:set>
                                      <p:cBhvr>
                                        <p:cTn id="42" dur="1" fill="hold">
                                          <p:stCondLst>
                                            <p:cond delay="0"/>
                                          </p:stCondLst>
                                        </p:cTn>
                                        <p:tgtEl>
                                          <p:spTgt spid="34"/>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p:cNvSpPr/>
          <p:nvPr/>
        </p:nvSpPr>
        <p:spPr>
          <a:xfrm>
            <a:off x="5266200" y="4248830"/>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1"/>
            <a:endCxn id="4" idx="3"/>
          </p:cNvCxnSpPr>
          <p:nvPr/>
        </p:nvCxnSpPr>
        <p:spPr>
          <a:xfrm flipH="1" flipV="1">
            <a:off x="6908187" y="4710946"/>
            <a:ext cx="578541"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1"/>
            <a:endCxn id="12" idx="3"/>
          </p:cNvCxnSpPr>
          <p:nvPr/>
        </p:nvCxnSpPr>
        <p:spPr>
          <a:xfrm flipH="1">
            <a:off x="4687660" y="4710946"/>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grpId="0" nodeType="afterEffect">
                                  <p:stCondLst>
                                    <p:cond delay="25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775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a:t>
            </a:r>
            <a:r>
              <a:rPr lang="en-US" dirty="0" smtClean="0"/>
              <a:t>(</a:t>
            </a:r>
            <a:r>
              <a:rPr lang="en-US" dirty="0" err="1" smtClean="0"/>
              <a:t>Banque</a:t>
            </a:r>
            <a:r>
              <a:rPr lang="en-US" dirty="0" smtClean="0"/>
              <a:t> de France), </a:t>
            </a:r>
            <a:r>
              <a:rPr lang="en-US" b="1" dirty="0" err="1"/>
              <a:t>Hautahi</a:t>
            </a:r>
            <a:r>
              <a:rPr lang="en-US" b="1" dirty="0"/>
              <a:t> </a:t>
            </a:r>
            <a:r>
              <a:rPr lang="en-US" b="1" dirty="0" err="1"/>
              <a:t>Kingi</a:t>
            </a:r>
            <a:r>
              <a:rPr lang="en-US" dirty="0"/>
              <a:t> (</a:t>
            </a:r>
            <a:r>
              <a:rPr lang="en-US" dirty="0" err="1"/>
              <a:t>Impaq</a:t>
            </a:r>
            <a:r>
              <a:rPr lang="en-US" dirty="0" smtClean="0"/>
              <a:t>)</a:t>
            </a:r>
          </a:p>
          <a:p>
            <a:r>
              <a:rPr lang="en-US" u="sng" dirty="0" smtClean="0"/>
              <a:t>Assistant</a:t>
            </a:r>
            <a:r>
              <a:rPr lang="en-US" dirty="0" smtClean="0"/>
              <a:t>: </a:t>
            </a:r>
            <a:r>
              <a:rPr lang="en-US" b="1" dirty="0" smtClean="0"/>
              <a:t>Michael </a:t>
            </a:r>
            <a:r>
              <a:rPr lang="en-US" b="1" dirty="0" err="1" smtClean="0"/>
              <a:t>Darisse</a:t>
            </a:r>
            <a:endParaRPr lang="en-US" b="1" dirty="0"/>
          </a:p>
          <a:p>
            <a:r>
              <a:rPr lang="en-US" u="sng" dirty="0"/>
              <a:t>Current lead graduate </a:t>
            </a:r>
            <a:r>
              <a:rPr lang="en-US" u="sng" dirty="0" smtClean="0"/>
              <a:t>student</a:t>
            </a:r>
            <a:r>
              <a:rPr lang="en-US" dirty="0" smtClean="0"/>
              <a:t>: </a:t>
            </a:r>
            <a:r>
              <a:rPr lang="en-US" b="1" dirty="0" smtClean="0"/>
              <a:t>Harry Son </a:t>
            </a:r>
            <a:r>
              <a:rPr lang="en-US" dirty="0" smtClean="0"/>
              <a:t>(since Aug </a:t>
            </a:r>
            <a:r>
              <a:rPr lang="en-US" dirty="0"/>
              <a:t>2020)</a:t>
            </a:r>
          </a:p>
          <a:p>
            <a:r>
              <a:rPr lang="en-US" u="sng" dirty="0"/>
              <a:t>Current and past undergraduate students</a:t>
            </a:r>
            <a:r>
              <a:rPr lang="en-US" dirty="0"/>
              <a:t>: Alexia Ge, Anthony Peraza, </a:t>
            </a:r>
            <a:r>
              <a:rPr lang="en-US" dirty="0">
                <a:solidFill>
                  <a:schemeClr val="accent1"/>
                </a:solidFill>
              </a:rPr>
              <a:t>Craig Schulman</a:t>
            </a:r>
            <a:r>
              <a:rPr lang="en-US" dirty="0"/>
              <a:t>,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solidFill>
              </a:rPr>
              <a:t>Louis Liu</a:t>
            </a:r>
            <a:r>
              <a:rPr lang="en-US" dirty="0">
                <a:solidFill>
                  <a:schemeClr val="accent1">
                    <a:lumMod val="75000"/>
                  </a:schemeClr>
                </a:solidFill>
              </a:rPr>
              <a:t>, </a:t>
            </a:r>
            <a:r>
              <a:rPr lang="en-US" dirty="0"/>
              <a:t>Luis Lopez Cabrera, Luke O’Leary, Mary-Jo </a:t>
            </a:r>
            <a:r>
              <a:rPr lang="en-US" dirty="0" err="1"/>
              <a:t>Ajiduah</a:t>
            </a:r>
            <a:r>
              <a:rPr lang="en-US" dirty="0"/>
              <a:t>, Naomi Li, Nicholas Swan, </a:t>
            </a:r>
            <a:r>
              <a:rPr lang="en-US" dirty="0" err="1"/>
              <a:t>Nishat</a:t>
            </a:r>
            <a:r>
              <a:rPr lang="en-US" dirty="0"/>
              <a:t> </a:t>
            </a:r>
            <a:r>
              <a:rPr lang="en-US" dirty="0" err="1"/>
              <a:t>Peuly</a:t>
            </a:r>
            <a:r>
              <a:rPr lang="en-US" dirty="0"/>
              <a:t>, </a:t>
            </a:r>
            <a:r>
              <a:rPr lang="en-US" dirty="0">
                <a:solidFill>
                  <a:schemeClr val="accent1"/>
                </a:solidFill>
              </a:rPr>
              <a:t>Ryan Ali</a:t>
            </a:r>
            <a:r>
              <a:rPr lang="en-US" dirty="0"/>
              <a:t>, Samuel Frey, </a:t>
            </a:r>
            <a:r>
              <a:rPr lang="en-US" dirty="0" err="1"/>
              <a:t>Siyang</a:t>
            </a:r>
            <a:r>
              <a:rPr lang="en-US" dirty="0"/>
              <a:t> (Elaine) Yu, </a:t>
            </a:r>
            <a:r>
              <a:rPr lang="en-US" dirty="0">
                <a:solidFill>
                  <a:schemeClr val="accent1"/>
                </a:solidFill>
              </a:rPr>
              <a:t>Steve </a:t>
            </a:r>
            <a:r>
              <a:rPr lang="en-US" dirty="0" err="1">
                <a:solidFill>
                  <a:schemeClr val="accent1"/>
                </a:solidFill>
              </a:rPr>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solidFill>
                  <a:schemeClr val="accent1"/>
                </a:solidFill>
              </a:rPr>
              <a:t>Nehedin</a:t>
            </a:r>
            <a:r>
              <a:rPr lang="en-US" dirty="0">
                <a:solidFill>
                  <a:schemeClr val="accent1"/>
                </a:solidFill>
              </a:rPr>
              <a:t> Juarez</a:t>
            </a:r>
            <a:r>
              <a:rPr lang="en-US" dirty="0"/>
              <a:t>, </a:t>
            </a:r>
            <a:r>
              <a:rPr lang="en-US" dirty="0" err="1"/>
              <a:t>Rubal</a:t>
            </a:r>
            <a:r>
              <a:rPr lang="en-US" dirty="0"/>
              <a:t> Mistry, </a:t>
            </a:r>
            <a:r>
              <a:rPr lang="en-US" dirty="0" err="1"/>
              <a:t>Syon</a:t>
            </a:r>
            <a:r>
              <a:rPr lang="en-US" dirty="0"/>
              <a:t> </a:t>
            </a:r>
            <a:r>
              <a:rPr lang="en-US" dirty="0" err="1"/>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a:t>
            </a:r>
            <a:r>
              <a:rPr lang="en-US" dirty="0"/>
              <a:t>Franklin </a:t>
            </a:r>
            <a:r>
              <a:rPr lang="en-US" dirty="0" err="1" smtClean="0"/>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a:t>
            </a:r>
            <a:r>
              <a:rPr lang="en-US" dirty="0" smtClean="0"/>
              <a:t>Peter </a:t>
            </a:r>
            <a:r>
              <a:rPr lang="en-US" dirty="0"/>
              <a:t>Rafael </a:t>
            </a:r>
            <a:r>
              <a:rPr lang="en-US" dirty="0" smtClean="0"/>
              <a:t>Sanchez</a:t>
            </a:r>
            <a:r>
              <a:rPr lang="en-US" dirty="0" smtClean="0">
                <a:solidFill>
                  <a:schemeClr val="accent1">
                    <a:lumMod val="75000"/>
                  </a:schemeClr>
                </a:solidFill>
              </a:rPr>
              <a:t>, Jill Crosby, Matthew </a:t>
            </a:r>
            <a:r>
              <a:rPr lang="en-US" dirty="0">
                <a:solidFill>
                  <a:schemeClr val="accent1">
                    <a:lumMod val="75000"/>
                  </a:schemeClr>
                </a:solidFill>
              </a:rPr>
              <a:t>H. </a:t>
            </a:r>
            <a:r>
              <a:rPr lang="en-US" dirty="0" smtClean="0">
                <a:solidFill>
                  <a:schemeClr val="accent1">
                    <a:lumMod val="75000"/>
                  </a:schemeClr>
                </a:solidFill>
              </a:rPr>
              <a:t>Wang, </a:t>
            </a:r>
            <a:r>
              <a:rPr lang="en-US" dirty="0">
                <a:solidFill>
                  <a:schemeClr val="accent1"/>
                </a:solidFill>
              </a:rPr>
              <a:t>Daniella </a:t>
            </a:r>
            <a:r>
              <a:rPr lang="en-US" dirty="0" smtClean="0">
                <a:solidFill>
                  <a:schemeClr val="accent1"/>
                </a:solidFill>
              </a:rPr>
              <a:t>Pena</a:t>
            </a:r>
            <a:r>
              <a:rPr lang="en-US" dirty="0">
                <a:solidFill>
                  <a:schemeClr val="accent1"/>
                </a:solidFill>
              </a:rPr>
              <a:t>, Julia </a:t>
            </a:r>
            <a:r>
              <a:rPr lang="en-US" dirty="0" smtClean="0">
                <a:solidFill>
                  <a:schemeClr val="accent1"/>
                </a:solidFill>
              </a:rPr>
              <a:t>Zimmerman, Kate Hofer</a:t>
            </a:r>
            <a:r>
              <a:rPr lang="en-US" dirty="0">
                <a:solidFill>
                  <a:schemeClr val="accent1"/>
                </a:solidFill>
              </a:rPr>
              <a:t>, </a:t>
            </a:r>
            <a:r>
              <a:rPr lang="en-US" dirty="0" err="1">
                <a:solidFill>
                  <a:schemeClr val="accent1"/>
                </a:solidFill>
              </a:rPr>
              <a:t>Tarangana</a:t>
            </a:r>
            <a:r>
              <a:rPr lang="en-US" dirty="0">
                <a:solidFill>
                  <a:schemeClr val="accent1"/>
                </a:solidFill>
              </a:rPr>
              <a:t> </a:t>
            </a:r>
            <a:r>
              <a:rPr lang="en-US" dirty="0" err="1">
                <a:solidFill>
                  <a:schemeClr val="accent1"/>
                </a:solidFill>
              </a:rPr>
              <a:t>Thapa</a:t>
            </a:r>
            <a:endParaRPr lang="en-US" dirty="0">
              <a:solidFill>
                <a:schemeClr val="accent1"/>
              </a:solidFill>
            </a:endParaRPr>
          </a:p>
          <a:p>
            <a:r>
              <a:rPr lang="en-US" u="sng" dirty="0" smtClean="0"/>
              <a:t>Former </a:t>
            </a:r>
            <a:r>
              <a:rPr lang="en-US" u="sng" dirty="0"/>
              <a:t>graduate students</a:t>
            </a:r>
            <a:r>
              <a:rPr lang="en-US" dirty="0"/>
              <a:t>: </a:t>
            </a:r>
            <a:r>
              <a:rPr lang="en-US" b="1" dirty="0"/>
              <a:t>David </a:t>
            </a:r>
            <a:r>
              <a:rPr lang="en-US" b="1" dirty="0" err="1"/>
              <a:t>Wasser</a:t>
            </a:r>
            <a:r>
              <a:rPr lang="en-US" b="1" dirty="0"/>
              <a:t>, Meredith Welch, </a:t>
            </a:r>
            <a:r>
              <a:rPr lang="en-US" dirty="0" smtClean="0"/>
              <a:t>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a:t>
            </a:r>
            <a:r>
              <a:rPr lang="en-US" dirty="0" smtClean="0"/>
              <a:t>Dec 1, 2019 and Nov 30, 2020, </a:t>
            </a:r>
            <a:r>
              <a:rPr lang="en-US" dirty="0"/>
              <a:t>the AEA Data Editor team </a:t>
            </a:r>
            <a:r>
              <a:rPr lang="en-US" dirty="0" smtClean="0"/>
              <a:t>processed </a:t>
            </a:r>
            <a:endParaRPr lang="en-US" dirty="0"/>
          </a:p>
          <a:p>
            <a:r>
              <a:rPr lang="en-US" sz="3600" b="1" dirty="0" smtClean="0">
                <a:solidFill>
                  <a:schemeClr val="accent6">
                    <a:lumMod val="75000"/>
                  </a:schemeClr>
                </a:solidFill>
              </a:rPr>
              <a:t>854 assessment requests</a:t>
            </a:r>
            <a:endParaRPr lang="en-US" sz="3600" b="1" dirty="0">
              <a:solidFill>
                <a:schemeClr val="accent6">
                  <a:lumMod val="75000"/>
                </a:schemeClr>
              </a:solidFill>
            </a:endParaRPr>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3943019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10295" y="2421729"/>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2844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7" grpId="0" animBg="1"/>
      <p:bldP spid="30" grpId="0" animBg="1"/>
      <p:bldP spid="35"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cannot provide the data?</a:t>
            </a:r>
            <a:endParaRPr lang="en-US" sz="2000" b="1" dirty="0">
              <a:solidFill>
                <a:schemeClr val="accent6">
                  <a:lumMod val="75000"/>
                </a:schemeClr>
              </a:solidFill>
            </a:endParaRPr>
          </a:p>
        </p:txBody>
      </p:sp>
    </p:spTree>
    <p:extLst>
      <p:ext uri="{BB962C8B-B14F-4D97-AF65-F5344CB8AC3E}">
        <p14:creationId xmlns:p14="http://schemas.microsoft.com/office/powerpoint/2010/main" val="36054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What we do at the AEA</a:t>
            </a:r>
            <a:endParaRPr lang="en-US" dirty="0"/>
          </a:p>
        </p:txBody>
      </p:sp>
    </p:spTree>
    <p:extLst>
      <p:ext uri="{BB962C8B-B14F-4D97-AF65-F5344CB8AC3E}">
        <p14:creationId xmlns:p14="http://schemas.microsoft.com/office/powerpoint/2010/main" val="2107713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smtClean="0"/>
              <a:t>No</a:t>
            </a:r>
            <a:endParaRPr lang="en-US" dirty="0"/>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smtClean="0"/>
              <a:t>No</a:t>
            </a:r>
            <a:endParaRPr lang="en-US" dirty="0"/>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9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4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spTree>
    <p:extLst>
      <p:ext uri="{BB962C8B-B14F-4D97-AF65-F5344CB8AC3E}">
        <p14:creationId xmlns:p14="http://schemas.microsoft.com/office/powerpoint/2010/main" val="3730787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smtClean="0"/>
              <a:t>Portugal </a:t>
            </a:r>
            <a:r>
              <a:rPr lang="en-US" dirty="0" smtClean="0"/>
              <a:t>(LEED)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spTree>
    <p:extLst>
      <p:ext uri="{BB962C8B-B14F-4D97-AF65-F5344CB8AC3E}">
        <p14:creationId xmlns:p14="http://schemas.microsoft.com/office/powerpoint/2010/main" val="2797592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p:txBody>
          <a:bodyPr/>
          <a:lstStyle/>
          <a:p>
            <a:r>
              <a:rPr lang="en-US" dirty="0" smtClean="0">
                <a:solidFill>
                  <a:schemeClr val="accent2"/>
                </a:solidFill>
              </a:rPr>
              <a:t>Institutions can have their own reproducibility teams</a:t>
            </a:r>
          </a:p>
          <a:p>
            <a:r>
              <a:rPr lang="en-US" dirty="0" smtClean="0">
                <a:solidFill>
                  <a:schemeClr val="accent2"/>
                </a:solidFill>
              </a:rPr>
              <a:t>Checks can be part of due diligence checks</a:t>
            </a:r>
          </a:p>
          <a:p>
            <a:r>
              <a:rPr lang="en-US" dirty="0" smtClean="0">
                <a:solidFill>
                  <a:schemeClr val="accent2"/>
                </a:solidFill>
              </a:rPr>
              <a:t>Checks should be conducted when results are to be used in critical publications</a:t>
            </a:r>
          </a:p>
          <a:p>
            <a:r>
              <a:rPr lang="en-US" dirty="0" smtClean="0">
                <a:solidFill>
                  <a:schemeClr val="accent2"/>
                </a:solidFill>
              </a:rPr>
              <a:t>Institution-specific workflows can incorporate reproducible practices</a:t>
            </a:r>
            <a:endParaRPr lang="en-US" dirty="0">
              <a:solidFill>
                <a:schemeClr val="accent2"/>
              </a:solidFill>
            </a:endParaRPr>
          </a:p>
        </p:txBody>
      </p:sp>
    </p:spTree>
    <p:extLst>
      <p:ext uri="{BB962C8B-B14F-4D97-AF65-F5344CB8AC3E}">
        <p14:creationId xmlns:p14="http://schemas.microsoft.com/office/powerpoint/2010/main" val="24361370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p:cNvSpPr/>
          <p:nvPr/>
        </p:nvSpPr>
        <p:spPr>
          <a:xfrm>
            <a:off x="10370860" y="2503554"/>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 idx="1"/>
          </p:cNvCxnSpPr>
          <p:nvPr/>
        </p:nvCxnSpPr>
        <p:spPr>
          <a:xfrm flipV="1">
            <a:off x="9963228" y="2965670"/>
            <a:ext cx="40763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2"/>
            <a:endCxn id="11" idx="3"/>
          </p:cNvCxnSpPr>
          <p:nvPr/>
        </p:nvCxnSpPr>
        <p:spPr>
          <a:xfrm rot="5400000">
            <a:off x="9935960" y="3455054"/>
            <a:ext cx="1283162" cy="122862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Internal Storage 29"/>
          <p:cNvSpPr/>
          <p:nvPr/>
        </p:nvSpPr>
        <p:spPr>
          <a:xfrm>
            <a:off x="5427485" y="4248829"/>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Tree>
    <p:extLst>
      <p:ext uri="{BB962C8B-B14F-4D97-AF65-F5344CB8AC3E}">
        <p14:creationId xmlns:p14="http://schemas.microsoft.com/office/powerpoint/2010/main" val="114833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50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2000"/>
                            </p:stCondLst>
                            <p:childTnLst>
                              <p:par>
                                <p:cTn id="19" presetID="1" presetClass="entr" presetSubtype="0" fill="hold" nodeType="afterEffect">
                                  <p:stCondLst>
                                    <p:cond delay="50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05494" y="234097"/>
            <a:ext cx="6838685" cy="2969045"/>
          </a:xfrm>
          <a:prstGeom prst="rect">
            <a:avLst/>
          </a:prstGeom>
          <a:solidFill>
            <a:schemeClr val="bg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Internal Storage 3"/>
          <p:cNvSpPr/>
          <p:nvPr/>
        </p:nvSpPr>
        <p:spPr>
          <a:xfrm>
            <a:off x="10370860" y="2503554"/>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 idx="1"/>
          </p:cNvCxnSpPr>
          <p:nvPr/>
        </p:nvCxnSpPr>
        <p:spPr>
          <a:xfrm flipV="1">
            <a:off x="9963228" y="2965670"/>
            <a:ext cx="40763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2"/>
            <a:endCxn id="11" idx="3"/>
          </p:cNvCxnSpPr>
          <p:nvPr/>
        </p:nvCxnSpPr>
        <p:spPr>
          <a:xfrm rot="5400000">
            <a:off x="9935960" y="3455054"/>
            <a:ext cx="1283162" cy="122862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Internal Storage 24"/>
          <p:cNvSpPr/>
          <p:nvPr/>
        </p:nvSpPr>
        <p:spPr>
          <a:xfrm>
            <a:off x="5266200" y="2141346"/>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cxnSp>
        <p:nvCxnSpPr>
          <p:cNvPr id="2" name="Elbow Connector 1"/>
          <p:cNvCxnSpPr>
            <a:stCxn id="7" idx="2"/>
            <a:endCxn id="25" idx="1"/>
          </p:cNvCxnSpPr>
          <p:nvPr/>
        </p:nvCxnSpPr>
        <p:spPr>
          <a:xfrm rot="16200000" flipH="1">
            <a:off x="4701858" y="2039119"/>
            <a:ext cx="860389" cy="26829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5" idx="0"/>
            <a:endCxn id="8" idx="1"/>
          </p:cNvCxnSpPr>
          <p:nvPr/>
        </p:nvCxnSpPr>
        <p:spPr>
          <a:xfrm rot="5400000" flipH="1" flipV="1">
            <a:off x="6304797" y="959415"/>
            <a:ext cx="964328" cy="139953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a:stretch>
            <a:fillRect/>
          </a:stretch>
        </p:blipFill>
        <p:spPr>
          <a:xfrm>
            <a:off x="6417988" y="369588"/>
            <a:ext cx="658245" cy="1365612"/>
          </a:xfrm>
          <a:prstGeom prst="rect">
            <a:avLst/>
          </a:prstGeom>
        </p:spPr>
      </p:pic>
    </p:spTree>
    <p:extLst>
      <p:ext uri="{BB962C8B-B14F-4D97-AF65-F5344CB8AC3E}">
        <p14:creationId xmlns:p14="http://schemas.microsoft.com/office/powerpoint/2010/main" val="53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par>
                          <p:cTn id="14" fill="hold">
                            <p:stCondLst>
                              <p:cond delay="500"/>
                            </p:stCondLst>
                            <p:childTnLst>
                              <p:par>
                                <p:cTn id="15" presetID="10" presetClass="exit" presetSubtype="0" fill="hold" nodeType="afterEffect">
                                  <p:stCondLst>
                                    <p:cond delay="50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25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1750"/>
                            </p:stCondLst>
                            <p:childTnLst>
                              <p:par>
                                <p:cTn id="25" presetID="1"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par>
                          <p:cTn id="27" fill="hold">
                            <p:stCondLst>
                              <p:cond delay="1750"/>
                            </p:stCondLst>
                            <p:childTnLst>
                              <p:par>
                                <p:cTn id="28" presetID="10" presetClass="entr" presetSubtype="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83248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
        <p:nvSpPr>
          <p:cNvPr id="5" name="Rectangle 4"/>
          <p:cNvSpPr/>
          <p:nvPr/>
        </p:nvSpPr>
        <p:spPr>
          <a:xfrm>
            <a:off x="2152226" y="2490107"/>
            <a:ext cx="4134274" cy="734786"/>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Opacity of traditional journal replication packages</a:t>
            </a:r>
            <a:endParaRPr lang="en-US" dirty="0"/>
          </a:p>
        </p:txBody>
      </p:sp>
      <p:pic>
        <p:nvPicPr>
          <p:cNvPr id="8" name="Content Placeholder 7"/>
          <p:cNvPicPr>
            <a:picLocks noGrp="1" noChangeAspect="1"/>
          </p:cNvPicPr>
          <p:nvPr>
            <p:ph sz="half" idx="1"/>
          </p:nvPr>
        </p:nvPicPr>
        <p:blipFill>
          <a:blip r:embed="rId2"/>
          <a:stretch>
            <a:fillRect/>
          </a:stretch>
        </p:blipFill>
        <p:spPr>
          <a:xfrm>
            <a:off x="838200" y="2263316"/>
            <a:ext cx="4003221" cy="2685468"/>
          </a:xfrm>
          <a:prstGeom prst="rect">
            <a:avLst/>
          </a:prstGeom>
        </p:spPr>
      </p:pic>
      <p:pic>
        <p:nvPicPr>
          <p:cNvPr id="9" name="Content Placeholder 8"/>
          <p:cNvPicPr>
            <a:picLocks noGrp="1" noChangeAspect="1"/>
          </p:cNvPicPr>
          <p:nvPr>
            <p:ph sz="half" idx="2"/>
          </p:nvPr>
        </p:nvPicPr>
        <p:blipFill>
          <a:blip r:embed="rId3"/>
          <a:stretch>
            <a:fillRect/>
          </a:stretch>
        </p:blipFill>
        <p:spPr>
          <a:xfrm>
            <a:off x="5208814" y="3147100"/>
            <a:ext cx="5181600" cy="3044382"/>
          </a:xfrm>
          <a:prstGeom prst="rect">
            <a:avLst/>
          </a:prstGeom>
        </p:spPr>
      </p:pic>
      <p:sp>
        <p:nvSpPr>
          <p:cNvPr id="10" name="Oval 9"/>
          <p:cNvSpPr/>
          <p:nvPr/>
        </p:nvSpPr>
        <p:spPr>
          <a:xfrm>
            <a:off x="5021036" y="3630543"/>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8585" y="4516077"/>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208814" y="1115943"/>
            <a:ext cx="5194935" cy="2514600"/>
          </a:xfrm>
          <a:prstGeom prst="rect">
            <a:avLst/>
          </a:prstGeom>
        </p:spPr>
      </p:pic>
      <p:sp>
        <p:nvSpPr>
          <p:cNvPr id="14" name="TextBox 13"/>
          <p:cNvSpPr txBox="1"/>
          <p:nvPr/>
        </p:nvSpPr>
        <p:spPr>
          <a:xfrm>
            <a:off x="3089068" y="4516077"/>
            <a:ext cx="3363685" cy="1446550"/>
          </a:xfrm>
          <a:prstGeom prst="rect">
            <a:avLst/>
          </a:prstGeom>
          <a:solidFill>
            <a:schemeClr val="bg1"/>
          </a:solidFill>
          <a:ln w="31750">
            <a:solidFill>
              <a:schemeClr val="tx1"/>
            </a:solidFill>
          </a:ln>
        </p:spPr>
        <p:txBody>
          <a:bodyPr wrap="square" rtlCol="0">
            <a:spAutoFit/>
          </a:bodyPr>
          <a:lstStyle/>
          <a:p>
            <a:pPr algn="ctr"/>
            <a:r>
              <a:rPr lang="en-US" sz="4400" dirty="0" smtClean="0"/>
              <a:t>Zip files or </a:t>
            </a:r>
            <a:br>
              <a:rPr lang="en-US" sz="4400" dirty="0" smtClean="0"/>
            </a:br>
            <a:r>
              <a:rPr lang="en-US" sz="4400" dirty="0" smtClean="0"/>
              <a:t>no files</a:t>
            </a:r>
            <a:endParaRPr lang="en-US" sz="4400" dirty="0"/>
          </a:p>
        </p:txBody>
      </p:sp>
      <p:cxnSp>
        <p:nvCxnSpPr>
          <p:cNvPr id="16" name="Straight Arrow Connector 15"/>
          <p:cNvCxnSpPr/>
          <p:nvPr/>
        </p:nvCxnSpPr>
        <p:spPr>
          <a:xfrm flipV="1">
            <a:off x="4465864" y="4063250"/>
            <a:ext cx="742950" cy="541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029196" y="4792508"/>
            <a:ext cx="1524358" cy="7289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4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009904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775607" y="2277836"/>
            <a:ext cx="9927772" cy="115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4335" y="3881211"/>
            <a:ext cx="9927772" cy="34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607" y="4773386"/>
            <a:ext cx="9927772" cy="115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541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3627866"/>
            <a:ext cx="5255491" cy="9553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749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8" name="Rectangle 7"/>
          <p:cNvSpPr/>
          <p:nvPr/>
        </p:nvSpPr>
        <p:spPr>
          <a:xfrm>
            <a:off x="685800" y="3648363"/>
            <a:ext cx="5255491" cy="95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p:txBody>
          <a:bodyPr/>
          <a:lstStyle/>
          <a:p>
            <a:r>
              <a:rPr lang="en-US" dirty="0" smtClean="0">
                <a:solidFill>
                  <a:schemeClr val="accent2"/>
                </a:solidFill>
              </a:rPr>
              <a:t>Institutions can (must?) provide infrastructure for archives</a:t>
            </a:r>
          </a:p>
          <a:p>
            <a:pPr lvl="1"/>
            <a:r>
              <a:rPr lang="en-US" dirty="0" smtClean="0">
                <a:solidFill>
                  <a:schemeClr val="accent2"/>
                </a:solidFill>
              </a:rPr>
              <a:t>Internal-only (dark)</a:t>
            </a:r>
          </a:p>
          <a:p>
            <a:pPr lvl="1"/>
            <a:r>
              <a:rPr lang="en-US" dirty="0" smtClean="0">
                <a:solidFill>
                  <a:schemeClr val="accent2"/>
                </a:solidFill>
              </a:rPr>
              <a:t>Internal with public metadata (FAIR!)</a:t>
            </a:r>
          </a:p>
          <a:p>
            <a:pPr lvl="1"/>
            <a:r>
              <a:rPr lang="en-US" dirty="0" smtClean="0">
                <a:solidFill>
                  <a:schemeClr val="accent2"/>
                </a:solidFill>
              </a:rPr>
              <a:t>Public</a:t>
            </a:r>
          </a:p>
          <a:p>
            <a:pPr lvl="1"/>
            <a:r>
              <a:rPr lang="en-US" dirty="0" smtClean="0">
                <a:solidFill>
                  <a:schemeClr val="accent2"/>
                </a:solidFill>
              </a:rPr>
              <a:t>Mix of the above</a:t>
            </a:r>
          </a:p>
          <a:p>
            <a:r>
              <a:rPr lang="en-US" dirty="0" smtClean="0">
                <a:solidFill>
                  <a:schemeClr val="accent2"/>
                </a:solidFill>
              </a:rPr>
              <a:t>Institutions provide researchers with information (citation, access protocols)</a:t>
            </a:r>
          </a:p>
        </p:txBody>
      </p:sp>
    </p:spTree>
    <p:extLst>
      <p:ext uri="{BB962C8B-B14F-4D97-AF65-F5344CB8AC3E}">
        <p14:creationId xmlns:p14="http://schemas.microsoft.com/office/powerpoint/2010/main" val="22690843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 example with documents</a:t>
            </a:r>
            <a:endParaRPr lang="en-US" dirty="0"/>
          </a:p>
        </p:txBody>
      </p:sp>
    </p:spTree>
    <p:extLst>
      <p:ext uri="{BB962C8B-B14F-4D97-AF65-F5344CB8AC3E}">
        <p14:creationId xmlns:p14="http://schemas.microsoft.com/office/powerpoint/2010/main" val="2469191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Confidential documents</a:t>
            </a:r>
            <a:endParaRPr lang="en-US" dirty="0"/>
          </a:p>
        </p:txBody>
      </p:sp>
      <p:sp>
        <p:nvSpPr>
          <p:cNvPr id="4" name="Content Placeholder 3"/>
          <p:cNvSpPr>
            <a:spLocks noGrp="1"/>
          </p:cNvSpPr>
          <p:nvPr>
            <p:ph sz="half" idx="1"/>
          </p:nvPr>
        </p:nvSpPr>
        <p:spPr/>
        <p:txBody>
          <a:bodyPr>
            <a:normAutofit lnSpcReduction="10000"/>
          </a:bodyPr>
          <a:lstStyle/>
          <a:p>
            <a:pPr marL="0" indent="0">
              <a:buNone/>
            </a:pPr>
            <a:r>
              <a:rPr lang="en-US" dirty="0" smtClean="0"/>
              <a:t>Example: Census Bureau CES Technical Notes</a:t>
            </a:r>
          </a:p>
          <a:p>
            <a:r>
              <a:rPr lang="en-US" dirty="0" smtClean="0"/>
              <a:t>Documentation on confidential data with often confidential methods</a:t>
            </a:r>
          </a:p>
          <a:p>
            <a:r>
              <a:rPr lang="en-US" dirty="0" smtClean="0"/>
              <a:t>Since 2019, a </a:t>
            </a:r>
            <a:r>
              <a:rPr lang="en-US" dirty="0" err="1" smtClean="0"/>
              <a:t>RePEc</a:t>
            </a:r>
            <a:r>
              <a:rPr lang="en-US" dirty="0" smtClean="0"/>
              <a:t>-indexed series</a:t>
            </a:r>
          </a:p>
          <a:p>
            <a:pPr lvl="1"/>
            <a:r>
              <a:rPr lang="en-US" dirty="0" smtClean="0"/>
              <a:t>Metadata (availability, authors, title, abstract) are public</a:t>
            </a:r>
          </a:p>
          <a:p>
            <a:pPr lvl="1"/>
            <a:r>
              <a:rPr lang="en-US" dirty="0" smtClean="0"/>
              <a:t>Data (actual paper) remains restricted</a:t>
            </a:r>
            <a:endParaRPr lang="en-US" dirty="0"/>
          </a:p>
        </p:txBody>
      </p:sp>
      <p:pic>
        <p:nvPicPr>
          <p:cNvPr id="6" name="Content Placeholder 5"/>
          <p:cNvPicPr>
            <a:picLocks noGrp="1" noChangeAspect="1"/>
          </p:cNvPicPr>
          <p:nvPr>
            <p:ph sz="half" idx="2"/>
          </p:nvPr>
        </p:nvPicPr>
        <p:blipFill>
          <a:blip r:embed="rId2"/>
          <a:stretch>
            <a:fillRect/>
          </a:stretch>
        </p:blipFill>
        <p:spPr>
          <a:xfrm>
            <a:off x="6436168" y="1825625"/>
            <a:ext cx="4653664" cy="4351338"/>
          </a:xfrm>
          <a:prstGeom prst="rect">
            <a:avLst/>
          </a:prstGeom>
        </p:spPr>
      </p:pic>
    </p:spTree>
    <p:extLst>
      <p:ext uri="{BB962C8B-B14F-4D97-AF65-F5344CB8AC3E}">
        <p14:creationId xmlns:p14="http://schemas.microsoft.com/office/powerpoint/2010/main" val="974148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 example with data</a:t>
            </a:r>
            <a:endParaRPr lang="en-US" dirty="0"/>
          </a:p>
        </p:txBody>
      </p:sp>
    </p:spTree>
    <p:extLst>
      <p:ext uri="{BB962C8B-B14F-4D97-AF65-F5344CB8AC3E}">
        <p14:creationId xmlns:p14="http://schemas.microsoft.com/office/powerpoint/2010/main" val="21285301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446314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099909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31842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407748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hard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a:t>
            </a:r>
            <a:r>
              <a:rPr lang="en-US" b="1" u="sng" dirty="0" smtClean="0"/>
              <a:t>perceived as</a:t>
            </a:r>
            <a:r>
              <a:rPr lang="en-US" dirty="0" smtClean="0"/>
              <a:t> hard</a:t>
            </a:r>
            <a:endParaRPr lang="en-US" dirty="0"/>
          </a:p>
        </p:txBody>
      </p:sp>
      <p:sp>
        <p:nvSpPr>
          <p:cNvPr id="3" name="Content Placeholder 2"/>
          <p:cNvSpPr>
            <a:spLocks noGrp="1"/>
          </p:cNvSpPr>
          <p:nvPr>
            <p:ph sz="half" idx="1"/>
          </p:nvPr>
        </p:nvSpPr>
        <p:spPr/>
        <p:txBody>
          <a:bodyPr/>
          <a:lstStyle/>
          <a:p>
            <a:r>
              <a:rPr lang="en-US" dirty="0" smtClean="0"/>
              <a:t>Authors provide “their” data</a:t>
            </a:r>
          </a:p>
          <a:p>
            <a:r>
              <a:rPr lang="en-US" dirty="0" smtClean="0"/>
              <a:t>Authors don’t know where their data came from</a:t>
            </a:r>
          </a:p>
          <a:p>
            <a:r>
              <a:rPr lang="en-US" dirty="0" smtClean="0"/>
              <a:t>Authors describe the data provenance in generic terms</a:t>
            </a:r>
          </a:p>
          <a:p>
            <a:pPr lvl="1"/>
            <a:r>
              <a:rPr lang="en-US" dirty="0" smtClean="0"/>
              <a:t>Which may be in line with journalistic standards, but not academic</a:t>
            </a:r>
            <a:endParaRPr lang="en-US" dirty="0"/>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9" name="Rectangle 8"/>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9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smtClean="0">
                <a:solidFill>
                  <a:schemeClr val="accent6">
                    <a:lumMod val="75000"/>
                  </a:schemeClr>
                </a:solidFill>
              </a:rPr>
              <a:t>How do you document data provenance when you cannot provide the data?</a:t>
            </a:r>
            <a:endParaRPr lang="en-US" b="1" dirty="0">
              <a:solidFill>
                <a:schemeClr val="accent6">
                  <a:lumMod val="75000"/>
                </a:schemeClr>
              </a:solidFill>
            </a:endParaRP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smtClean="0">
                <a:solidFill>
                  <a:srgbClr val="FF0000"/>
                </a:solidFill>
              </a:rPr>
              <a:t>Wrong question!</a:t>
            </a:r>
            <a:endParaRPr lang="en-US" sz="5400" dirty="0">
              <a:solidFill>
                <a:srgbClr val="FF0000"/>
              </a:solidFill>
            </a:endParaRP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11396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a:t>
            </a:r>
            <a:r>
              <a:rPr lang="en-US" sz="2000" b="1" u="sng" dirty="0" smtClean="0">
                <a:solidFill>
                  <a:schemeClr val="accent6">
                    <a:lumMod val="75000"/>
                  </a:schemeClr>
                </a:solidFill>
              </a:rPr>
              <a:t>control</a:t>
            </a:r>
            <a:r>
              <a:rPr lang="en-US" sz="2000" b="1" dirty="0" smtClean="0">
                <a:solidFill>
                  <a:schemeClr val="accent6">
                    <a:lumMod val="75000"/>
                  </a:schemeClr>
                </a:solidFill>
              </a:rPr>
              <a:t> the process?</a:t>
            </a:r>
            <a:endParaRPr lang="en-US" sz="2000" b="1" dirty="0">
              <a:solidFill>
                <a:schemeClr val="accent6">
                  <a:lumMod val="75000"/>
                </a:schemeClr>
              </a:solidFill>
            </a:endParaRPr>
          </a:p>
        </p:txBody>
      </p:sp>
      <p:sp>
        <p:nvSpPr>
          <p:cNvPr id="8" name="Rectangle 7"/>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41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xfrm>
            <a:off x="1203960" y="2472075"/>
            <a:ext cx="9784080" cy="1311128"/>
          </a:xfrm>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don’t control the process?</a:t>
            </a:r>
          </a:p>
        </p:txBody>
      </p:sp>
    </p:spTree>
    <p:extLst>
      <p:ext uri="{BB962C8B-B14F-4D97-AF65-F5344CB8AC3E}">
        <p14:creationId xmlns:p14="http://schemas.microsoft.com/office/powerpoint/2010/main" val="18262374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a:t>
            </a:r>
            <a:r>
              <a:rPr lang="en-US" b="1" dirty="0" smtClean="0">
                <a:solidFill>
                  <a:schemeClr val="accent6">
                    <a:lumMod val="75000"/>
                  </a:schemeClr>
                </a:solidFill>
              </a:rPr>
              <a:t>provenance?</a:t>
            </a:r>
            <a:endParaRPr lang="en-US" dirty="0"/>
          </a:p>
        </p:txBody>
      </p:sp>
      <p:sp>
        <p:nvSpPr>
          <p:cNvPr id="4" name="Content Placeholder 3"/>
          <p:cNvSpPr>
            <a:spLocks noGrp="1"/>
          </p:cNvSpPr>
          <p:nvPr>
            <p:ph idx="1"/>
          </p:nvPr>
        </p:nvSpPr>
        <p:spPr/>
        <p:txBody>
          <a:bodyPr/>
          <a:lstStyle/>
          <a:p>
            <a:r>
              <a:rPr lang="en-US" dirty="0" smtClean="0"/>
              <a:t>What do you need to request?</a:t>
            </a:r>
          </a:p>
          <a:p>
            <a:pPr lvl="1"/>
            <a:r>
              <a:rPr lang="en-US" dirty="0" smtClean="0"/>
              <a:t>Name, specification, DOI, etc.</a:t>
            </a:r>
          </a:p>
          <a:p>
            <a:r>
              <a:rPr lang="en-US" dirty="0" smtClean="0"/>
              <a:t>Where do you need to request it?</a:t>
            </a:r>
          </a:p>
          <a:p>
            <a:pPr lvl="1"/>
            <a:r>
              <a:rPr lang="en-US" dirty="0" smtClean="0"/>
              <a:t>Website, your local CRDCN, a Freedom of Information Act officer, etc.</a:t>
            </a:r>
          </a:p>
          <a:p>
            <a:r>
              <a:rPr lang="en-US" dirty="0"/>
              <a:t> </a:t>
            </a:r>
            <a:r>
              <a:rPr lang="en-US" dirty="0" smtClean="0"/>
              <a:t>Details, details:</a:t>
            </a:r>
          </a:p>
          <a:p>
            <a:pPr lvl="1"/>
            <a:r>
              <a:rPr lang="en-US" dirty="0" smtClean="0"/>
              <a:t>Copy of your request form?</a:t>
            </a:r>
          </a:p>
          <a:p>
            <a:pPr lvl="1"/>
            <a:r>
              <a:rPr lang="en-US" dirty="0" smtClean="0"/>
              <a:t>Copy of your request letter?</a:t>
            </a:r>
          </a:p>
          <a:p>
            <a:pPr lvl="1"/>
            <a:r>
              <a:rPr lang="en-US" dirty="0" smtClean="0"/>
              <a:t>Etc.</a:t>
            </a:r>
          </a:p>
          <a:p>
            <a:r>
              <a:rPr lang="en-US" dirty="0" smtClean="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9" name="Content Placeholder 8"/>
          <p:cNvSpPr>
            <a:spLocks noGrp="1"/>
          </p:cNvSpPr>
          <p:nvPr>
            <p:ph sz="half" idx="2"/>
          </p:nvPr>
        </p:nvSpPr>
        <p:spPr/>
        <p:txBody>
          <a:bodyPr>
            <a:normAutofit fontScale="77500" lnSpcReduction="20000"/>
          </a:bodyPr>
          <a:lstStyle/>
          <a:p>
            <a:r>
              <a:rPr lang="en-US" dirty="0" smtClean="0">
                <a:solidFill>
                  <a:schemeClr val="accent2"/>
                </a:solidFill>
              </a:rPr>
              <a:t>Institutions (data librarian!) can provide researchers with</a:t>
            </a:r>
          </a:p>
          <a:p>
            <a:pPr lvl="1"/>
            <a:r>
              <a:rPr lang="en-US" sz="2800" dirty="0" smtClean="0">
                <a:solidFill>
                  <a:schemeClr val="accent2"/>
                </a:solidFill>
              </a:rPr>
              <a:t>The necessary information about original sources</a:t>
            </a:r>
          </a:p>
          <a:p>
            <a:pPr lvl="1"/>
            <a:r>
              <a:rPr lang="en-US" sz="2800" dirty="0" smtClean="0">
                <a:solidFill>
                  <a:schemeClr val="accent2"/>
                </a:solidFill>
              </a:rPr>
              <a:t>Conveying the necessary access information </a:t>
            </a:r>
          </a:p>
          <a:p>
            <a:pPr lvl="1"/>
            <a:r>
              <a:rPr lang="en-US" sz="2800" dirty="0" smtClean="0">
                <a:solidFill>
                  <a:schemeClr val="accent2"/>
                </a:solidFill>
              </a:rPr>
              <a:t>Arrange for permission to redistribute extracts</a:t>
            </a:r>
          </a:p>
          <a:p>
            <a:r>
              <a:rPr lang="en-US" dirty="0" smtClean="0">
                <a:solidFill>
                  <a:schemeClr val="accent2"/>
                </a:solidFill>
              </a:rPr>
              <a:t>Data providers can</a:t>
            </a:r>
          </a:p>
          <a:p>
            <a:pPr lvl="1"/>
            <a:r>
              <a:rPr lang="en-US" sz="2800" dirty="0" smtClean="0">
                <a:solidFill>
                  <a:schemeClr val="accent2"/>
                </a:solidFill>
              </a:rPr>
              <a:t>Provide suggested citations</a:t>
            </a:r>
          </a:p>
          <a:p>
            <a:pPr lvl="1"/>
            <a:r>
              <a:rPr lang="en-US" sz="2800" dirty="0" smtClean="0">
                <a:solidFill>
                  <a:schemeClr val="accent2"/>
                </a:solidFill>
              </a:rPr>
              <a:t>Be clear about original sources!</a:t>
            </a:r>
          </a:p>
          <a:p>
            <a:pPr lvl="1"/>
            <a:r>
              <a:rPr lang="en-US" sz="2800" dirty="0" smtClean="0">
                <a:solidFill>
                  <a:schemeClr val="accent2"/>
                </a:solidFill>
              </a:rPr>
              <a:t>Information about persistence</a:t>
            </a:r>
          </a:p>
          <a:p>
            <a:pPr lvl="1"/>
            <a:r>
              <a:rPr lang="en-US" sz="2800" dirty="0" smtClean="0">
                <a:solidFill>
                  <a:schemeClr val="accent2"/>
                </a:solidFill>
              </a:rPr>
              <a:t>Potentially be clearer about the rights to redistribute</a:t>
            </a:r>
          </a:p>
        </p:txBody>
      </p:sp>
      <p:sp>
        <p:nvSpPr>
          <p:cNvPr id="6" name="Rectangle 5"/>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066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for institutions: </a:t>
            </a:r>
            <a:br>
              <a:rPr lang="en-US" dirty="0" smtClean="0"/>
            </a:br>
            <a:r>
              <a:rPr lang="en-US" sz="4800" b="1" dirty="0" smtClean="0"/>
              <a:t>Help establish provenance</a:t>
            </a:r>
            <a:endParaRPr lang="en-US" b="1" dirty="0"/>
          </a:p>
        </p:txBody>
      </p:sp>
      <p:sp>
        <p:nvSpPr>
          <p:cNvPr id="3" name="Content Placeholder 2"/>
          <p:cNvSpPr>
            <a:spLocks noGrp="1"/>
          </p:cNvSpPr>
          <p:nvPr>
            <p:ph sz="half" idx="1"/>
          </p:nvPr>
        </p:nvSpPr>
        <p:spPr>
          <a:xfrm>
            <a:off x="838200" y="1825625"/>
            <a:ext cx="5181600" cy="2436132"/>
          </a:xfrm>
        </p:spPr>
        <p:txBody>
          <a:bodyPr/>
          <a:lstStyle/>
          <a:p>
            <a:r>
              <a:rPr lang="en-US" dirty="0" smtClean="0"/>
              <a:t>Create internal and external archives</a:t>
            </a:r>
          </a:p>
          <a:p>
            <a:pPr lvl="1"/>
            <a:r>
              <a:rPr lang="en-US" dirty="0" smtClean="0"/>
              <a:t>FAIR metadata</a:t>
            </a:r>
          </a:p>
          <a:p>
            <a:pPr lvl="1"/>
            <a:r>
              <a:rPr lang="en-US" dirty="0" smtClean="0"/>
              <a:t>Clear access protocols</a:t>
            </a:r>
          </a:p>
          <a:p>
            <a:endParaRPr lang="en-US" dirty="0"/>
          </a:p>
        </p:txBody>
      </p:sp>
      <p:sp>
        <p:nvSpPr>
          <p:cNvPr id="4" name="Content Placeholder 3"/>
          <p:cNvSpPr>
            <a:spLocks noGrp="1"/>
          </p:cNvSpPr>
          <p:nvPr>
            <p:ph sz="half" idx="2"/>
          </p:nvPr>
        </p:nvSpPr>
        <p:spPr>
          <a:xfrm>
            <a:off x="6172200" y="1825624"/>
            <a:ext cx="5181600" cy="2525939"/>
          </a:xfrm>
        </p:spPr>
        <p:txBody>
          <a:bodyPr/>
          <a:lstStyle/>
          <a:p>
            <a:r>
              <a:rPr lang="en-US" dirty="0" smtClean="0"/>
              <a:t>Provide researchers with robust information on corporate data sources</a:t>
            </a:r>
          </a:p>
          <a:p>
            <a:pPr lvl="1"/>
            <a:r>
              <a:rPr lang="en-US" dirty="0" smtClean="0"/>
              <a:t>Where do they come from</a:t>
            </a:r>
          </a:p>
          <a:p>
            <a:pPr lvl="1"/>
            <a:r>
              <a:rPr lang="en-US" dirty="0" smtClean="0"/>
              <a:t>How can somebody access them</a:t>
            </a:r>
          </a:p>
          <a:p>
            <a:pPr lvl="1"/>
            <a:r>
              <a:rPr lang="en-US" dirty="0" smtClean="0"/>
              <a:t>Ability to redistribute</a:t>
            </a:r>
            <a:endParaRPr lang="en-US" dirty="0"/>
          </a:p>
        </p:txBody>
      </p:sp>
      <p:sp>
        <p:nvSpPr>
          <p:cNvPr id="5" name="TextBox 4"/>
          <p:cNvSpPr txBox="1"/>
          <p:nvPr/>
        </p:nvSpPr>
        <p:spPr>
          <a:xfrm>
            <a:off x="838200" y="4261757"/>
            <a:ext cx="4574721" cy="1477328"/>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Clearly shared resources</a:t>
            </a:r>
          </a:p>
          <a:p>
            <a:pPr marL="285750" indent="-285750">
              <a:buFont typeface="Arial" panose="020B0604020202020204" pitchFamily="34" charset="0"/>
              <a:buChar char="•"/>
            </a:pPr>
            <a:r>
              <a:rPr lang="en-US" dirty="0" smtClean="0">
                <a:solidFill>
                  <a:schemeClr val="accent2"/>
                </a:solidFill>
              </a:rPr>
              <a:t>Relevant for internal purposes </a:t>
            </a:r>
            <a:br>
              <a:rPr lang="en-US" dirty="0" smtClean="0">
                <a:solidFill>
                  <a:schemeClr val="accent2"/>
                </a:solidFill>
              </a:rPr>
            </a:br>
            <a:r>
              <a:rPr lang="en-US" dirty="0" smtClean="0">
                <a:solidFill>
                  <a:schemeClr val="accent2"/>
                </a:solidFill>
              </a:rPr>
              <a:t>(reliability of results)</a:t>
            </a:r>
          </a:p>
          <a:p>
            <a:pPr marL="285750" indent="-285750">
              <a:buFont typeface="Arial" panose="020B0604020202020204" pitchFamily="34" charset="0"/>
              <a:buChar char="•"/>
            </a:pPr>
            <a:r>
              <a:rPr lang="en-US" dirty="0" smtClean="0">
                <a:solidFill>
                  <a:schemeClr val="accent2"/>
                </a:solidFill>
              </a:rPr>
              <a:t>Requires </a:t>
            </a:r>
            <a:r>
              <a:rPr lang="en-US" b="1" u="sng" dirty="0" smtClean="0">
                <a:solidFill>
                  <a:schemeClr val="accent2"/>
                </a:solidFill>
              </a:rPr>
              <a:t>real resources, expertise</a:t>
            </a:r>
          </a:p>
          <a:p>
            <a:pPr marL="285750" indent="-285750">
              <a:buFont typeface="Arial" panose="020B0604020202020204" pitchFamily="34" charset="0"/>
              <a:buChar char="•"/>
            </a:pPr>
            <a:r>
              <a:rPr lang="en-US" dirty="0" smtClean="0">
                <a:solidFill>
                  <a:schemeClr val="accent2"/>
                </a:solidFill>
              </a:rPr>
              <a:t>Can rely on established standards and tools</a:t>
            </a:r>
            <a:endParaRPr lang="en-US" dirty="0">
              <a:solidFill>
                <a:schemeClr val="accent2"/>
              </a:solidFill>
            </a:endParaRPr>
          </a:p>
        </p:txBody>
      </p:sp>
      <p:sp>
        <p:nvSpPr>
          <p:cNvPr id="7" name="TextBox 6"/>
          <p:cNvSpPr txBox="1"/>
          <p:nvPr/>
        </p:nvSpPr>
        <p:spPr>
          <a:xfrm>
            <a:off x="6276975" y="4261757"/>
            <a:ext cx="4972050" cy="1754326"/>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Requires awareness of licensing and contracting</a:t>
            </a:r>
          </a:p>
          <a:p>
            <a:pPr marL="285750" indent="-285750">
              <a:buFont typeface="Arial" panose="020B0604020202020204" pitchFamily="34" charset="0"/>
              <a:buChar char="•"/>
            </a:pPr>
            <a:r>
              <a:rPr lang="en-US" dirty="0" smtClean="0">
                <a:solidFill>
                  <a:schemeClr val="accent2"/>
                </a:solidFill>
              </a:rPr>
              <a:t>Conveyed to people who are not aware of those things</a:t>
            </a:r>
          </a:p>
          <a:p>
            <a:pPr marL="285750" indent="-285750">
              <a:buFont typeface="Arial" panose="020B0604020202020204" pitchFamily="34" charset="0"/>
              <a:buChar char="•"/>
            </a:pPr>
            <a:r>
              <a:rPr lang="en-US" dirty="0" smtClean="0">
                <a:solidFill>
                  <a:schemeClr val="accent2"/>
                </a:solidFill>
              </a:rPr>
              <a:t>Requires awareness of others’ abilities and access </a:t>
            </a:r>
            <a:br>
              <a:rPr lang="en-US" dirty="0" smtClean="0">
                <a:solidFill>
                  <a:schemeClr val="accent2"/>
                </a:solidFill>
              </a:rPr>
            </a:br>
            <a:r>
              <a:rPr lang="en-US" i="1" dirty="0" smtClean="0">
                <a:solidFill>
                  <a:schemeClr val="accent2"/>
                </a:solidFill>
              </a:rPr>
              <a:t>(who can afford a Bloomberg subscription?)</a:t>
            </a:r>
          </a:p>
        </p:txBody>
      </p:sp>
    </p:spTree>
    <p:extLst>
      <p:ext uri="{BB962C8B-B14F-4D97-AF65-F5344CB8AC3E}">
        <p14:creationId xmlns:p14="http://schemas.microsoft.com/office/powerpoint/2010/main" val="666578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for institutions: </a:t>
            </a:r>
            <a:br>
              <a:rPr lang="en-US" dirty="0" smtClean="0"/>
            </a:br>
            <a:r>
              <a:rPr lang="en-US" sz="4800" b="1" dirty="0" smtClean="0"/>
              <a:t>Help establish computational reproducibility</a:t>
            </a:r>
            <a:endParaRPr lang="en-US" b="1" dirty="0"/>
          </a:p>
        </p:txBody>
      </p:sp>
      <p:sp>
        <p:nvSpPr>
          <p:cNvPr id="3" name="Content Placeholder 2"/>
          <p:cNvSpPr>
            <a:spLocks noGrp="1"/>
          </p:cNvSpPr>
          <p:nvPr>
            <p:ph sz="half" idx="1"/>
          </p:nvPr>
        </p:nvSpPr>
        <p:spPr>
          <a:xfrm>
            <a:off x="838200" y="1825625"/>
            <a:ext cx="5181600" cy="3643020"/>
          </a:xfrm>
        </p:spPr>
        <p:txBody>
          <a:bodyPr>
            <a:normAutofit/>
          </a:bodyPr>
          <a:lstStyle/>
          <a:p>
            <a:r>
              <a:rPr lang="en-US" dirty="0" smtClean="0"/>
              <a:t>Provide training to researchers</a:t>
            </a:r>
          </a:p>
          <a:p>
            <a:r>
              <a:rPr lang="en-US" dirty="0" smtClean="0"/>
              <a:t>Provide </a:t>
            </a:r>
            <a:r>
              <a:rPr lang="en-US" dirty="0" smtClean="0"/>
              <a:t>training to RAs</a:t>
            </a:r>
          </a:p>
          <a:p>
            <a:pPr lvl="1"/>
            <a:r>
              <a:rPr lang="en-US" dirty="0" smtClean="0"/>
              <a:t>Provide RAs to </a:t>
            </a:r>
            <a:r>
              <a:rPr lang="en-US" dirty="0" smtClean="0"/>
              <a:t>researchers</a:t>
            </a:r>
          </a:p>
          <a:p>
            <a:r>
              <a:rPr lang="en-US" dirty="0" smtClean="0"/>
              <a:t>Provide standardized project setups</a:t>
            </a:r>
          </a:p>
          <a:p>
            <a:pPr lvl="1"/>
            <a:r>
              <a:rPr lang="en-US" dirty="0" smtClean="0"/>
              <a:t>Example World Bank (</a:t>
            </a:r>
            <a:r>
              <a:rPr lang="en-US" dirty="0" smtClean="0">
                <a:hlinkClick r:id="rId2"/>
              </a:rPr>
              <a:t>DIME</a:t>
            </a:r>
            <a:r>
              <a:rPr lang="en-US" dirty="0" smtClean="0"/>
              <a:t>)</a:t>
            </a:r>
          </a:p>
          <a:p>
            <a:endParaRPr lang="en-US" dirty="0" smtClean="0"/>
          </a:p>
          <a:p>
            <a:endParaRPr lang="en-US" dirty="0"/>
          </a:p>
        </p:txBody>
      </p:sp>
      <p:sp>
        <p:nvSpPr>
          <p:cNvPr id="4" name="Content Placeholder 3"/>
          <p:cNvSpPr>
            <a:spLocks noGrp="1"/>
          </p:cNvSpPr>
          <p:nvPr>
            <p:ph sz="half" idx="2"/>
          </p:nvPr>
        </p:nvSpPr>
        <p:spPr>
          <a:xfrm>
            <a:off x="6172200" y="1825624"/>
            <a:ext cx="5181600" cy="2958647"/>
          </a:xfrm>
        </p:spPr>
        <p:txBody>
          <a:bodyPr>
            <a:normAutofit/>
          </a:bodyPr>
          <a:lstStyle/>
          <a:p>
            <a:r>
              <a:rPr lang="en-US" dirty="0" smtClean="0"/>
              <a:t>Provide reproducibility checks</a:t>
            </a:r>
          </a:p>
          <a:p>
            <a:pPr lvl="1"/>
            <a:r>
              <a:rPr lang="en-US" dirty="0" smtClean="0"/>
              <a:t>On-demand by journals</a:t>
            </a:r>
          </a:p>
          <a:p>
            <a:pPr lvl="1"/>
            <a:r>
              <a:rPr lang="en-US" dirty="0" smtClean="0"/>
              <a:t>As a regular part of publication procedures (working papers, documents, etc.)</a:t>
            </a:r>
          </a:p>
          <a:p>
            <a:pPr lvl="1"/>
            <a:r>
              <a:rPr lang="en-US" dirty="0" smtClean="0"/>
              <a:t>As part of regular internal (peer-) review processes</a:t>
            </a:r>
          </a:p>
          <a:p>
            <a:pPr lvl="1"/>
            <a:endParaRPr lang="en-US" dirty="0"/>
          </a:p>
        </p:txBody>
      </p:sp>
      <p:sp>
        <p:nvSpPr>
          <p:cNvPr id="8" name="TextBox 7"/>
          <p:cNvSpPr txBox="1"/>
          <p:nvPr/>
        </p:nvSpPr>
        <p:spPr>
          <a:xfrm>
            <a:off x="6172200" y="4669971"/>
            <a:ext cx="4972050" cy="369332"/>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Already done for the AEA on an ad-hoc basis!</a:t>
            </a:r>
            <a:endParaRPr lang="en-US" i="1" dirty="0" smtClean="0">
              <a:solidFill>
                <a:schemeClr val="accent2"/>
              </a:solidFill>
            </a:endParaRPr>
          </a:p>
        </p:txBody>
      </p:sp>
    </p:spTree>
    <p:extLst>
      <p:ext uri="{BB962C8B-B14F-4D97-AF65-F5344CB8AC3E}">
        <p14:creationId xmlns:p14="http://schemas.microsoft.com/office/powerpoint/2010/main" val="4133538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t>
            </a:r>
            <a:r>
              <a:rPr lang="en-US" dirty="0" smtClean="0"/>
              <a:t>previous analysis</a:t>
            </a:r>
            <a:endParaRPr lang="en-US" dirty="0"/>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doi.org/10.5281/zenodo.4281633</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421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Extras</a:t>
            </a:r>
            <a:endParaRPr lang="en-US" dirty="0"/>
          </a:p>
        </p:txBody>
      </p:sp>
    </p:spTree>
    <p:extLst>
      <p:ext uri="{BB962C8B-B14F-4D97-AF65-F5344CB8AC3E}">
        <p14:creationId xmlns:p14="http://schemas.microsoft.com/office/powerpoint/2010/main" val="339055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82513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30373134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523085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What is the reproducibility check?</a:t>
            </a:r>
          </a:p>
        </p:txBody>
      </p:sp>
    </p:spTree>
    <p:extLst>
      <p:ext uri="{BB962C8B-B14F-4D97-AF65-F5344CB8AC3E}">
        <p14:creationId xmlns:p14="http://schemas.microsoft.com/office/powerpoint/2010/main" val="1998647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4047</Words>
  <Application>Microsoft Office PowerPoint</Application>
  <PresentationFormat>Widescreen</PresentationFormat>
  <Paragraphs>876</Paragraphs>
  <Slides>112</Slides>
  <Notes>18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Century</vt:lpstr>
      <vt:lpstr>Montserrat</vt:lpstr>
      <vt:lpstr>Roboto</vt:lpstr>
      <vt:lpstr>Source Code Pro</vt:lpstr>
      <vt:lpstr>Office Theme</vt:lpstr>
      <vt:lpstr>Practices for Data Transparency and Reproducibility + some thoughts on the role of institutions</vt:lpstr>
      <vt:lpstr>Themes in today’s talk</vt:lpstr>
      <vt:lpstr>What we do at the AEA</vt:lpstr>
      <vt:lpstr>PowerPoint Presentation</vt:lpstr>
      <vt:lpstr>Current efforts at the AEA</vt:lpstr>
      <vt:lpstr>AEA Data &amp; Code Availability Policy (2019)</vt:lpstr>
      <vt:lpstr>PowerPoint Presentation</vt:lpstr>
      <vt:lpstr>Some key statistics</vt:lpstr>
      <vt:lpstr>In previous analysis</vt:lpstr>
      <vt:lpstr>PowerPoint Presentation</vt:lpstr>
      <vt:lpstr>Failure to curate</vt:lpstr>
      <vt:lpstr>Poor coding practices</vt:lpstr>
      <vt:lpstr>Poor citation practices</vt:lpstr>
      <vt:lpstr>PowerPoint Presentation</vt:lpstr>
      <vt:lpstr>Current efforts at the AEA</vt:lpstr>
      <vt:lpstr>Current efforts at the AEA</vt:lpstr>
      <vt:lpstr>PowerPoint Presentation</vt:lpstr>
      <vt:lpstr>PowerPoint Presentation</vt:lpstr>
      <vt:lpstr>AEA Pre-Publication Verification</vt:lpstr>
      <vt:lpstr>PowerPoint Presentation</vt:lpstr>
      <vt:lpstr>PowerPoint Presentation</vt:lpstr>
      <vt:lpstr>Action: Reproducibility Check</vt:lpstr>
      <vt:lpstr>Who is doing that?</vt:lpstr>
      <vt:lpstr>Very little diversity in software</vt:lpstr>
      <vt:lpstr>PowerPoint Presentation</vt:lpstr>
      <vt:lpstr>Stats on reproduced articles</vt:lpstr>
      <vt:lpstr>Current efforts at the AEA</vt:lpstr>
      <vt:lpstr>PowerPoint Presentation</vt:lpstr>
      <vt:lpstr>Current efforts at the AEA</vt:lpstr>
      <vt:lpstr>PowerPoint Presentation</vt:lpstr>
      <vt:lpstr>PowerPoint Presentation</vt:lpstr>
      <vt:lpstr>PowerPoint Presentation</vt:lpstr>
      <vt:lpstr>What is the reproducibility check?</vt:lpstr>
      <vt:lpstr>What is the reproducibility check?</vt:lpstr>
      <vt:lpstr>Current efforts at the AEA</vt:lpstr>
      <vt:lpstr>We work with 3rd parties</vt:lpstr>
      <vt:lpstr>Also work with 3rd parties</vt:lpstr>
      <vt:lpstr>A role for institutions?</vt:lpstr>
      <vt:lpstr>PowerPoint Presentation</vt:lpstr>
      <vt:lpstr>PowerPoint Presentation</vt:lpstr>
      <vt:lpstr>Current efforts at the AEA</vt:lpstr>
      <vt:lpstr>PowerPoint Presentation</vt:lpstr>
      <vt:lpstr>Action: Data citations and metadata</vt:lpstr>
      <vt:lpstr>Opacity of traditional journal replication packages</vt:lpstr>
      <vt:lpstr>Full-featured repository</vt:lpstr>
      <vt:lpstr>FAIR data principles rely on metadata</vt:lpstr>
      <vt:lpstr>PowerPoint Presentation</vt:lpstr>
      <vt:lpstr>PowerPoint Presentation</vt:lpstr>
      <vt:lpstr>PowerPoint Presentation</vt:lpstr>
      <vt:lpstr>PowerPoint Presentation</vt:lpstr>
      <vt:lpstr>… and findability relies on metadata</vt:lpstr>
      <vt:lpstr>Current efforts at the AEA</vt:lpstr>
      <vt:lpstr>A role for institutions?</vt:lpstr>
      <vt:lpstr>An example with documents</vt:lpstr>
      <vt:lpstr>Confidential documents</vt:lpstr>
      <vt:lpstr>An example with data</vt:lpstr>
      <vt:lpstr>Example 4: German Restricted-access</vt:lpstr>
      <vt:lpstr>Example 4: German Restricted-access</vt:lpstr>
      <vt:lpstr>Example 4: German Restricted-access</vt:lpstr>
      <vt:lpstr>Current efforts at the AEA</vt:lpstr>
      <vt:lpstr>PowerPoint Presentation</vt:lpstr>
      <vt:lpstr>Starts with Data Citations</vt:lpstr>
      <vt:lpstr>Starts with Data Citations</vt:lpstr>
      <vt:lpstr>Data citations are hard</vt:lpstr>
      <vt:lpstr>Data citations are perceived as hard</vt:lpstr>
      <vt:lpstr>Data citations</vt:lpstr>
      <vt:lpstr>Current efforts at the AEA</vt:lpstr>
      <vt:lpstr>Citing restricted-access data</vt:lpstr>
      <vt:lpstr>How do you document data provenance when you cannot provide the data?</vt:lpstr>
      <vt:lpstr>Current efforts at the AEA</vt:lpstr>
      <vt:lpstr>How did you get the data in first place?</vt:lpstr>
      <vt:lpstr>You must have described the data</vt:lpstr>
      <vt:lpstr>How do you document data provenance when you don’t control the process?</vt:lpstr>
      <vt:lpstr>How do you document data provenance?</vt:lpstr>
      <vt:lpstr>A role for institutions?</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And we check them!</vt:lpstr>
      <vt:lpstr>And we check them!</vt:lpstr>
      <vt:lpstr>PowerPoint Presentation</vt:lpstr>
      <vt:lpstr>PowerPoint Presentation</vt:lpstr>
      <vt:lpstr>Role for institutions:  Help establish provenance</vt:lpstr>
      <vt:lpstr>Role for institutions:  Help establish computational reproducibility</vt:lpstr>
      <vt:lpstr>PowerPoint Presentation</vt:lpstr>
      <vt:lpstr>Goal: Transportability</vt:lpstr>
      <vt:lpstr>Social science “guild”</vt:lpstr>
      <vt:lpstr>PowerPoint Presentation</vt:lpstr>
      <vt:lpstr>Some resources</vt:lpstr>
      <vt:lpstr>PowerPoint Presentation</vt:lpstr>
      <vt:lpstr>Extras</vt:lpstr>
      <vt:lpstr>Element of a (data) citation</vt:lpstr>
      <vt:lpstr>Element of a (data) citation</vt:lpstr>
      <vt:lpstr>Element of a (data) citation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How to prepare the replication package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88</cp:revision>
  <dcterms:created xsi:type="dcterms:W3CDTF">2020-03-31T02:20:35Z</dcterms:created>
  <dcterms:modified xsi:type="dcterms:W3CDTF">2020-12-08T04:06:33Z</dcterms:modified>
</cp:coreProperties>
</file>